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63" r:id="rId3"/>
    <p:sldId id="268" r:id="rId4"/>
    <p:sldId id="270" r:id="rId5"/>
    <p:sldId id="269" r:id="rId6"/>
    <p:sldId id="271" r:id="rId7"/>
    <p:sldId id="272" r:id="rId8"/>
    <p:sldId id="273" r:id="rId9"/>
    <p:sldId id="274" r:id="rId10"/>
    <p:sldId id="275" r:id="rId11"/>
    <p:sldId id="276" r:id="rId12"/>
    <p:sldId id="277" r:id="rId13"/>
    <p:sldId id="279" r:id="rId14"/>
    <p:sldId id="278" r:id="rId15"/>
    <p:sldId id="314" r:id="rId16"/>
    <p:sldId id="315" r:id="rId17"/>
    <p:sldId id="316" r:id="rId18"/>
    <p:sldId id="317" r:id="rId19"/>
    <p:sldId id="318" r:id="rId20"/>
    <p:sldId id="280" r:id="rId21"/>
    <p:sldId id="281" r:id="rId22"/>
    <p:sldId id="282" r:id="rId23"/>
    <p:sldId id="283" r:id="rId24"/>
    <p:sldId id="285" r:id="rId25"/>
    <p:sldId id="286" r:id="rId26"/>
    <p:sldId id="284" r:id="rId27"/>
    <p:sldId id="287" r:id="rId28"/>
    <p:sldId id="288" r:id="rId29"/>
    <p:sldId id="289" r:id="rId30"/>
    <p:sldId id="290" r:id="rId31"/>
    <p:sldId id="291" r:id="rId32"/>
    <p:sldId id="292" r:id="rId33"/>
    <p:sldId id="293" r:id="rId34"/>
    <p:sldId id="259" r:id="rId35"/>
    <p:sldId id="260" r:id="rId36"/>
    <p:sldId id="261" r:id="rId37"/>
    <p:sldId id="262" r:id="rId38"/>
    <p:sldId id="264" r:id="rId39"/>
    <p:sldId id="265" r:id="rId40"/>
    <p:sldId id="266" r:id="rId41"/>
    <p:sldId id="267" r:id="rId42"/>
    <p:sldId id="319" r:id="rId43"/>
    <p:sldId id="320" r:id="rId44"/>
    <p:sldId id="321" r:id="rId45"/>
    <p:sldId id="322" r:id="rId46"/>
    <p:sldId id="323" r:id="rId47"/>
    <p:sldId id="324" r:id="rId48"/>
    <p:sldId id="325" r:id="rId49"/>
    <p:sldId id="310" r:id="rId50"/>
    <p:sldId id="311" r:id="rId51"/>
    <p:sldId id="312" r:id="rId52"/>
    <p:sldId id="313" r:id="rId53"/>
    <p:sldId id="294" r:id="rId54"/>
    <p:sldId id="295" r:id="rId55"/>
    <p:sldId id="296" r:id="rId56"/>
    <p:sldId id="297" r:id="rId57"/>
    <p:sldId id="298" r:id="rId58"/>
    <p:sldId id="299" r:id="rId59"/>
    <p:sldId id="2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660"/>
  </p:normalViewPr>
  <p:slideViewPr>
    <p:cSldViewPr snapToGrid="0">
      <p:cViewPr varScale="1">
        <p:scale>
          <a:sx n="74" d="100"/>
          <a:sy n="74" d="100"/>
        </p:scale>
        <p:origin x="59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F0857-15E7-44EF-98C8-61904AE8FAF5}"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1A0A1653-F2B8-4E5C-BD7B-F3F5149C4CAB}">
      <dgm:prSet/>
      <dgm:spPr/>
      <dgm:t>
        <a:bodyPr/>
        <a:lstStyle/>
        <a:p>
          <a:pPr rtl="0"/>
          <a:r>
            <a:rPr lang="en-US" dirty="0" smtClean="0"/>
            <a:t>RAM</a:t>
          </a:r>
          <a:endParaRPr lang="en-US" dirty="0"/>
        </a:p>
      </dgm:t>
    </dgm:pt>
    <dgm:pt modelId="{16E19B0C-121C-462E-A77B-A0D783212A37}" type="parTrans" cxnId="{09DE7308-B6AA-4701-9C19-DF91A5D7579F}">
      <dgm:prSet/>
      <dgm:spPr/>
      <dgm:t>
        <a:bodyPr/>
        <a:lstStyle/>
        <a:p>
          <a:endParaRPr lang="en-US"/>
        </a:p>
      </dgm:t>
    </dgm:pt>
    <dgm:pt modelId="{F7849634-62B6-44AD-987D-034395987958}" type="sibTrans" cxnId="{09DE7308-B6AA-4701-9C19-DF91A5D7579F}">
      <dgm:prSet/>
      <dgm:spPr/>
      <dgm:t>
        <a:bodyPr/>
        <a:lstStyle/>
        <a:p>
          <a:endParaRPr lang="en-US"/>
        </a:p>
      </dgm:t>
    </dgm:pt>
    <dgm:pt modelId="{7098AEC3-B246-43BB-8D27-BDBFAF1661DE}">
      <dgm:prSet/>
      <dgm:spPr/>
      <dgm:t>
        <a:bodyPr/>
        <a:lstStyle/>
        <a:p>
          <a:r>
            <a:rPr lang="en-US" dirty="0" smtClean="0"/>
            <a:t>SRAM</a:t>
          </a:r>
          <a:endParaRPr lang="en-US" dirty="0"/>
        </a:p>
      </dgm:t>
    </dgm:pt>
    <dgm:pt modelId="{4D6669D0-2E76-4746-8154-21D6C12EBCFA}" type="parTrans" cxnId="{5A37BB13-AECB-4428-B04C-7DEC847BDB28}">
      <dgm:prSet/>
      <dgm:spPr/>
      <dgm:t>
        <a:bodyPr/>
        <a:lstStyle/>
        <a:p>
          <a:endParaRPr lang="en-US"/>
        </a:p>
      </dgm:t>
    </dgm:pt>
    <dgm:pt modelId="{040B51D2-3CA3-4BFE-B876-C0722C89C602}" type="sibTrans" cxnId="{5A37BB13-AECB-4428-B04C-7DEC847BDB28}">
      <dgm:prSet/>
      <dgm:spPr/>
      <dgm:t>
        <a:bodyPr/>
        <a:lstStyle/>
        <a:p>
          <a:endParaRPr lang="en-US"/>
        </a:p>
      </dgm:t>
    </dgm:pt>
    <dgm:pt modelId="{2BC0B657-2B04-4743-BFB9-7A77166F4B21}">
      <dgm:prSet/>
      <dgm:spPr/>
      <dgm:t>
        <a:bodyPr/>
        <a:lstStyle/>
        <a:p>
          <a:r>
            <a:rPr lang="en-US" dirty="0" smtClean="0"/>
            <a:t>DRAM</a:t>
          </a:r>
          <a:endParaRPr lang="en-US" dirty="0"/>
        </a:p>
      </dgm:t>
    </dgm:pt>
    <dgm:pt modelId="{74CFE87D-1DFA-4E73-88BE-F7B2EFE48CC3}" type="parTrans" cxnId="{211D945B-BAAF-409C-8AB4-2F11273619D8}">
      <dgm:prSet/>
      <dgm:spPr/>
      <dgm:t>
        <a:bodyPr/>
        <a:lstStyle/>
        <a:p>
          <a:endParaRPr lang="en-US"/>
        </a:p>
      </dgm:t>
    </dgm:pt>
    <dgm:pt modelId="{F6D62B3C-122B-42D1-BEEA-5C4F2D6E33E5}" type="sibTrans" cxnId="{211D945B-BAAF-409C-8AB4-2F11273619D8}">
      <dgm:prSet/>
      <dgm:spPr/>
      <dgm:t>
        <a:bodyPr/>
        <a:lstStyle/>
        <a:p>
          <a:endParaRPr lang="en-US"/>
        </a:p>
      </dgm:t>
    </dgm:pt>
    <dgm:pt modelId="{0A2E5B2F-E812-4CD5-A3AD-C1BA9ECC060C}" type="pres">
      <dgm:prSet presAssocID="{BC8F0857-15E7-44EF-98C8-61904AE8FAF5}" presName="Name0" presStyleCnt="0">
        <dgm:presLayoutVars>
          <dgm:orgChart val="1"/>
          <dgm:chPref val="1"/>
          <dgm:dir/>
          <dgm:animOne val="branch"/>
          <dgm:animLvl val="lvl"/>
          <dgm:resizeHandles/>
        </dgm:presLayoutVars>
      </dgm:prSet>
      <dgm:spPr/>
      <dgm:t>
        <a:bodyPr/>
        <a:lstStyle/>
        <a:p>
          <a:endParaRPr lang="en-US"/>
        </a:p>
      </dgm:t>
    </dgm:pt>
    <dgm:pt modelId="{A1D99970-E084-4E7F-8BCF-B6C5D568BFFD}" type="pres">
      <dgm:prSet presAssocID="{1A0A1653-F2B8-4E5C-BD7B-F3F5149C4CAB}" presName="hierRoot1" presStyleCnt="0">
        <dgm:presLayoutVars>
          <dgm:hierBranch val="init"/>
        </dgm:presLayoutVars>
      </dgm:prSet>
      <dgm:spPr/>
    </dgm:pt>
    <dgm:pt modelId="{D52B9A24-8FCF-442F-808D-B45275DD4870}" type="pres">
      <dgm:prSet presAssocID="{1A0A1653-F2B8-4E5C-BD7B-F3F5149C4CAB}" presName="rootComposite1" presStyleCnt="0"/>
      <dgm:spPr/>
    </dgm:pt>
    <dgm:pt modelId="{EBC46FC3-E5E7-42C2-8364-90C4563075BB}" type="pres">
      <dgm:prSet presAssocID="{1A0A1653-F2B8-4E5C-BD7B-F3F5149C4CAB}" presName="rootText1" presStyleLbl="alignAcc1" presStyleIdx="0" presStyleCnt="0">
        <dgm:presLayoutVars>
          <dgm:chPref val="3"/>
        </dgm:presLayoutVars>
      </dgm:prSet>
      <dgm:spPr/>
      <dgm:t>
        <a:bodyPr/>
        <a:lstStyle/>
        <a:p>
          <a:endParaRPr lang="en-US"/>
        </a:p>
      </dgm:t>
    </dgm:pt>
    <dgm:pt modelId="{49E710D1-01EC-44F6-B3DC-8480D744A6B6}" type="pres">
      <dgm:prSet presAssocID="{1A0A1653-F2B8-4E5C-BD7B-F3F5149C4CAB}" presName="topArc1" presStyleLbl="parChTrans1D1" presStyleIdx="0" presStyleCnt="6"/>
      <dgm:spPr/>
    </dgm:pt>
    <dgm:pt modelId="{26174EF1-B6E1-4187-B71B-19089DFD95CE}" type="pres">
      <dgm:prSet presAssocID="{1A0A1653-F2B8-4E5C-BD7B-F3F5149C4CAB}" presName="bottomArc1" presStyleLbl="parChTrans1D1" presStyleIdx="1" presStyleCnt="6"/>
      <dgm:spPr/>
    </dgm:pt>
    <dgm:pt modelId="{1C2F8C00-D8EE-464C-B445-C43747C85D82}" type="pres">
      <dgm:prSet presAssocID="{1A0A1653-F2B8-4E5C-BD7B-F3F5149C4CAB}" presName="topConnNode1" presStyleLbl="node1" presStyleIdx="0" presStyleCnt="0"/>
      <dgm:spPr/>
      <dgm:t>
        <a:bodyPr/>
        <a:lstStyle/>
        <a:p>
          <a:endParaRPr lang="en-US"/>
        </a:p>
      </dgm:t>
    </dgm:pt>
    <dgm:pt modelId="{00F8053C-7996-4868-8E2B-F1683C89579D}" type="pres">
      <dgm:prSet presAssocID="{1A0A1653-F2B8-4E5C-BD7B-F3F5149C4CAB}" presName="hierChild2" presStyleCnt="0"/>
      <dgm:spPr/>
    </dgm:pt>
    <dgm:pt modelId="{0000B322-3D51-49B3-9B4A-F249320A9586}" type="pres">
      <dgm:prSet presAssocID="{4D6669D0-2E76-4746-8154-21D6C12EBCFA}" presName="Name28" presStyleLbl="parChTrans1D2" presStyleIdx="0" presStyleCnt="2"/>
      <dgm:spPr/>
      <dgm:t>
        <a:bodyPr/>
        <a:lstStyle/>
        <a:p>
          <a:endParaRPr lang="en-US"/>
        </a:p>
      </dgm:t>
    </dgm:pt>
    <dgm:pt modelId="{1A76CB56-26CC-42A7-8DE8-4345D9E7C355}" type="pres">
      <dgm:prSet presAssocID="{7098AEC3-B246-43BB-8D27-BDBFAF1661DE}" presName="hierRoot2" presStyleCnt="0">
        <dgm:presLayoutVars>
          <dgm:hierBranch val="init"/>
        </dgm:presLayoutVars>
      </dgm:prSet>
      <dgm:spPr/>
    </dgm:pt>
    <dgm:pt modelId="{60AC2AFF-91D1-4BAA-BA1E-44ABE27054B6}" type="pres">
      <dgm:prSet presAssocID="{7098AEC3-B246-43BB-8D27-BDBFAF1661DE}" presName="rootComposite2" presStyleCnt="0"/>
      <dgm:spPr/>
    </dgm:pt>
    <dgm:pt modelId="{27B4D4B7-B5FE-4C01-86F2-0BB2F92CF8C7}" type="pres">
      <dgm:prSet presAssocID="{7098AEC3-B246-43BB-8D27-BDBFAF1661DE}" presName="rootText2" presStyleLbl="alignAcc1" presStyleIdx="0" presStyleCnt="0">
        <dgm:presLayoutVars>
          <dgm:chPref val="3"/>
        </dgm:presLayoutVars>
      </dgm:prSet>
      <dgm:spPr/>
      <dgm:t>
        <a:bodyPr/>
        <a:lstStyle/>
        <a:p>
          <a:endParaRPr lang="en-US"/>
        </a:p>
      </dgm:t>
    </dgm:pt>
    <dgm:pt modelId="{A822E9D0-70F8-40C8-97F2-8928E784153A}" type="pres">
      <dgm:prSet presAssocID="{7098AEC3-B246-43BB-8D27-BDBFAF1661DE}" presName="topArc2" presStyleLbl="parChTrans1D1" presStyleIdx="2" presStyleCnt="6"/>
      <dgm:spPr/>
    </dgm:pt>
    <dgm:pt modelId="{60B7D0AA-7F5F-42FD-AC05-CF170084E121}" type="pres">
      <dgm:prSet presAssocID="{7098AEC3-B246-43BB-8D27-BDBFAF1661DE}" presName="bottomArc2" presStyleLbl="parChTrans1D1" presStyleIdx="3" presStyleCnt="6"/>
      <dgm:spPr/>
    </dgm:pt>
    <dgm:pt modelId="{3291D193-7BE6-45FD-9840-E771484BE441}" type="pres">
      <dgm:prSet presAssocID="{7098AEC3-B246-43BB-8D27-BDBFAF1661DE}" presName="topConnNode2" presStyleLbl="node2" presStyleIdx="0" presStyleCnt="0"/>
      <dgm:spPr/>
      <dgm:t>
        <a:bodyPr/>
        <a:lstStyle/>
        <a:p>
          <a:endParaRPr lang="en-US"/>
        </a:p>
      </dgm:t>
    </dgm:pt>
    <dgm:pt modelId="{DF6B91AD-6A51-4B12-9CDD-3F3949FB75A8}" type="pres">
      <dgm:prSet presAssocID="{7098AEC3-B246-43BB-8D27-BDBFAF1661DE}" presName="hierChild4" presStyleCnt="0"/>
      <dgm:spPr/>
    </dgm:pt>
    <dgm:pt modelId="{176C7509-6CB0-4C98-ADCD-F735BFEFC295}" type="pres">
      <dgm:prSet presAssocID="{7098AEC3-B246-43BB-8D27-BDBFAF1661DE}" presName="hierChild5" presStyleCnt="0"/>
      <dgm:spPr/>
    </dgm:pt>
    <dgm:pt modelId="{30E734D2-D096-4537-A401-BC2D5CA8E589}" type="pres">
      <dgm:prSet presAssocID="{74CFE87D-1DFA-4E73-88BE-F7B2EFE48CC3}" presName="Name28" presStyleLbl="parChTrans1D2" presStyleIdx="1" presStyleCnt="2"/>
      <dgm:spPr/>
      <dgm:t>
        <a:bodyPr/>
        <a:lstStyle/>
        <a:p>
          <a:endParaRPr lang="en-US"/>
        </a:p>
      </dgm:t>
    </dgm:pt>
    <dgm:pt modelId="{F20F898A-150E-4115-84DA-830E1BFDC700}" type="pres">
      <dgm:prSet presAssocID="{2BC0B657-2B04-4743-BFB9-7A77166F4B21}" presName="hierRoot2" presStyleCnt="0">
        <dgm:presLayoutVars>
          <dgm:hierBranch val="init"/>
        </dgm:presLayoutVars>
      </dgm:prSet>
      <dgm:spPr/>
    </dgm:pt>
    <dgm:pt modelId="{0B89B83B-25BA-4FB0-92C4-220CBDC1B8AB}" type="pres">
      <dgm:prSet presAssocID="{2BC0B657-2B04-4743-BFB9-7A77166F4B21}" presName="rootComposite2" presStyleCnt="0"/>
      <dgm:spPr/>
    </dgm:pt>
    <dgm:pt modelId="{357AF1B3-E9CA-4528-B9E1-620102F9B50F}" type="pres">
      <dgm:prSet presAssocID="{2BC0B657-2B04-4743-BFB9-7A77166F4B21}" presName="rootText2" presStyleLbl="alignAcc1" presStyleIdx="0" presStyleCnt="0">
        <dgm:presLayoutVars>
          <dgm:chPref val="3"/>
        </dgm:presLayoutVars>
      </dgm:prSet>
      <dgm:spPr/>
      <dgm:t>
        <a:bodyPr/>
        <a:lstStyle/>
        <a:p>
          <a:endParaRPr lang="en-US"/>
        </a:p>
      </dgm:t>
    </dgm:pt>
    <dgm:pt modelId="{CE2C800C-10E3-4BD1-B4B0-C42633BBA124}" type="pres">
      <dgm:prSet presAssocID="{2BC0B657-2B04-4743-BFB9-7A77166F4B21}" presName="topArc2" presStyleLbl="parChTrans1D1" presStyleIdx="4" presStyleCnt="6"/>
      <dgm:spPr/>
    </dgm:pt>
    <dgm:pt modelId="{7B30BBE6-F18E-4715-8D1A-A5A1CB72EEDA}" type="pres">
      <dgm:prSet presAssocID="{2BC0B657-2B04-4743-BFB9-7A77166F4B21}" presName="bottomArc2" presStyleLbl="parChTrans1D1" presStyleIdx="5" presStyleCnt="6"/>
      <dgm:spPr/>
    </dgm:pt>
    <dgm:pt modelId="{A73B41D9-62C5-4080-BC24-FAABD21E87B1}" type="pres">
      <dgm:prSet presAssocID="{2BC0B657-2B04-4743-BFB9-7A77166F4B21}" presName="topConnNode2" presStyleLbl="node2" presStyleIdx="0" presStyleCnt="0"/>
      <dgm:spPr/>
      <dgm:t>
        <a:bodyPr/>
        <a:lstStyle/>
        <a:p>
          <a:endParaRPr lang="en-US"/>
        </a:p>
      </dgm:t>
    </dgm:pt>
    <dgm:pt modelId="{72CF61BF-CB5D-4A99-8088-D01AB26F6D32}" type="pres">
      <dgm:prSet presAssocID="{2BC0B657-2B04-4743-BFB9-7A77166F4B21}" presName="hierChild4" presStyleCnt="0"/>
      <dgm:spPr/>
    </dgm:pt>
    <dgm:pt modelId="{538DC73B-8507-4FF7-95A7-A4AFC69A1789}" type="pres">
      <dgm:prSet presAssocID="{2BC0B657-2B04-4743-BFB9-7A77166F4B21}" presName="hierChild5" presStyleCnt="0"/>
      <dgm:spPr/>
    </dgm:pt>
    <dgm:pt modelId="{9EF2A1CE-0F4E-4458-8E9B-3837D6605C93}" type="pres">
      <dgm:prSet presAssocID="{1A0A1653-F2B8-4E5C-BD7B-F3F5149C4CAB}" presName="hierChild3" presStyleCnt="0"/>
      <dgm:spPr/>
    </dgm:pt>
  </dgm:ptLst>
  <dgm:cxnLst>
    <dgm:cxn modelId="{5A37BB13-AECB-4428-B04C-7DEC847BDB28}" srcId="{1A0A1653-F2B8-4E5C-BD7B-F3F5149C4CAB}" destId="{7098AEC3-B246-43BB-8D27-BDBFAF1661DE}" srcOrd="0" destOrd="0" parTransId="{4D6669D0-2E76-4746-8154-21D6C12EBCFA}" sibTransId="{040B51D2-3CA3-4BFE-B876-C0722C89C602}"/>
    <dgm:cxn modelId="{52C1D971-DFF6-478B-BEC3-5F6B5CA8B586}" type="presOf" srcId="{7098AEC3-B246-43BB-8D27-BDBFAF1661DE}" destId="{3291D193-7BE6-45FD-9840-E771484BE441}" srcOrd="1" destOrd="0" presId="urn:microsoft.com/office/officeart/2008/layout/HalfCircleOrganizationChart"/>
    <dgm:cxn modelId="{23FA60AB-7128-4F44-B4D2-122FCA9FAAE3}" type="presOf" srcId="{1A0A1653-F2B8-4E5C-BD7B-F3F5149C4CAB}" destId="{EBC46FC3-E5E7-42C2-8364-90C4563075BB}" srcOrd="0" destOrd="0" presId="urn:microsoft.com/office/officeart/2008/layout/HalfCircleOrganizationChart"/>
    <dgm:cxn modelId="{25B5D1D9-E84E-4C00-B53B-EA9DAA5958A3}" type="presOf" srcId="{BC8F0857-15E7-44EF-98C8-61904AE8FAF5}" destId="{0A2E5B2F-E812-4CD5-A3AD-C1BA9ECC060C}" srcOrd="0" destOrd="0" presId="urn:microsoft.com/office/officeart/2008/layout/HalfCircleOrganizationChart"/>
    <dgm:cxn modelId="{408EC362-7090-465C-9590-CFDCBECFFD26}" type="presOf" srcId="{74CFE87D-1DFA-4E73-88BE-F7B2EFE48CC3}" destId="{30E734D2-D096-4537-A401-BC2D5CA8E589}" srcOrd="0" destOrd="0" presId="urn:microsoft.com/office/officeart/2008/layout/HalfCircleOrganizationChart"/>
    <dgm:cxn modelId="{CFF13E98-1355-421A-889C-6883FA5AE627}" type="presOf" srcId="{4D6669D0-2E76-4746-8154-21D6C12EBCFA}" destId="{0000B322-3D51-49B3-9B4A-F249320A9586}" srcOrd="0" destOrd="0" presId="urn:microsoft.com/office/officeart/2008/layout/HalfCircleOrganizationChart"/>
    <dgm:cxn modelId="{125892ED-0F54-4B72-8907-E2F3AC10732D}" type="presOf" srcId="{7098AEC3-B246-43BB-8D27-BDBFAF1661DE}" destId="{27B4D4B7-B5FE-4C01-86F2-0BB2F92CF8C7}" srcOrd="0" destOrd="0" presId="urn:microsoft.com/office/officeart/2008/layout/HalfCircleOrganizationChart"/>
    <dgm:cxn modelId="{3FD3F284-5407-4EA0-9D29-EFC37E410F34}" type="presOf" srcId="{2BC0B657-2B04-4743-BFB9-7A77166F4B21}" destId="{357AF1B3-E9CA-4528-B9E1-620102F9B50F}" srcOrd="0" destOrd="0" presId="urn:microsoft.com/office/officeart/2008/layout/HalfCircleOrganizationChart"/>
    <dgm:cxn modelId="{ADF464FF-4CD8-402D-BD04-6B204CC8D358}" type="presOf" srcId="{2BC0B657-2B04-4743-BFB9-7A77166F4B21}" destId="{A73B41D9-62C5-4080-BC24-FAABD21E87B1}" srcOrd="1" destOrd="0" presId="urn:microsoft.com/office/officeart/2008/layout/HalfCircleOrganizationChart"/>
    <dgm:cxn modelId="{E18BE8C2-FC0A-4151-B8E3-91E7FFEEAFA3}" type="presOf" srcId="{1A0A1653-F2B8-4E5C-BD7B-F3F5149C4CAB}" destId="{1C2F8C00-D8EE-464C-B445-C43747C85D82}" srcOrd="1" destOrd="0" presId="urn:microsoft.com/office/officeart/2008/layout/HalfCircleOrganizationChart"/>
    <dgm:cxn modelId="{211D945B-BAAF-409C-8AB4-2F11273619D8}" srcId="{1A0A1653-F2B8-4E5C-BD7B-F3F5149C4CAB}" destId="{2BC0B657-2B04-4743-BFB9-7A77166F4B21}" srcOrd="1" destOrd="0" parTransId="{74CFE87D-1DFA-4E73-88BE-F7B2EFE48CC3}" sibTransId="{F6D62B3C-122B-42D1-BEEA-5C4F2D6E33E5}"/>
    <dgm:cxn modelId="{09DE7308-B6AA-4701-9C19-DF91A5D7579F}" srcId="{BC8F0857-15E7-44EF-98C8-61904AE8FAF5}" destId="{1A0A1653-F2B8-4E5C-BD7B-F3F5149C4CAB}" srcOrd="0" destOrd="0" parTransId="{16E19B0C-121C-462E-A77B-A0D783212A37}" sibTransId="{F7849634-62B6-44AD-987D-034395987958}"/>
    <dgm:cxn modelId="{560FC304-42D6-4B18-BD43-244E154528A1}" type="presParOf" srcId="{0A2E5B2F-E812-4CD5-A3AD-C1BA9ECC060C}" destId="{A1D99970-E084-4E7F-8BCF-B6C5D568BFFD}" srcOrd="0" destOrd="0" presId="urn:microsoft.com/office/officeart/2008/layout/HalfCircleOrganizationChart"/>
    <dgm:cxn modelId="{8879FB51-7860-4001-937A-0BA338FC9CD4}" type="presParOf" srcId="{A1D99970-E084-4E7F-8BCF-B6C5D568BFFD}" destId="{D52B9A24-8FCF-442F-808D-B45275DD4870}" srcOrd="0" destOrd="0" presId="urn:microsoft.com/office/officeart/2008/layout/HalfCircleOrganizationChart"/>
    <dgm:cxn modelId="{6155EEE0-A67D-4473-BFC7-57967A681B91}" type="presParOf" srcId="{D52B9A24-8FCF-442F-808D-B45275DD4870}" destId="{EBC46FC3-E5E7-42C2-8364-90C4563075BB}" srcOrd="0" destOrd="0" presId="urn:microsoft.com/office/officeart/2008/layout/HalfCircleOrganizationChart"/>
    <dgm:cxn modelId="{F9630CDE-E7A0-4D9E-AEA6-77A05797776F}" type="presParOf" srcId="{D52B9A24-8FCF-442F-808D-B45275DD4870}" destId="{49E710D1-01EC-44F6-B3DC-8480D744A6B6}" srcOrd="1" destOrd="0" presId="urn:microsoft.com/office/officeart/2008/layout/HalfCircleOrganizationChart"/>
    <dgm:cxn modelId="{6A966A92-D7E9-4C18-8DA8-F871BCCE0F0C}" type="presParOf" srcId="{D52B9A24-8FCF-442F-808D-B45275DD4870}" destId="{26174EF1-B6E1-4187-B71B-19089DFD95CE}" srcOrd="2" destOrd="0" presId="urn:microsoft.com/office/officeart/2008/layout/HalfCircleOrganizationChart"/>
    <dgm:cxn modelId="{DC59F9F8-118F-486C-BB14-93A944201094}" type="presParOf" srcId="{D52B9A24-8FCF-442F-808D-B45275DD4870}" destId="{1C2F8C00-D8EE-464C-B445-C43747C85D82}" srcOrd="3" destOrd="0" presId="urn:microsoft.com/office/officeart/2008/layout/HalfCircleOrganizationChart"/>
    <dgm:cxn modelId="{3097EE49-598D-4BA4-84B9-77D8FEFB9F27}" type="presParOf" srcId="{A1D99970-E084-4E7F-8BCF-B6C5D568BFFD}" destId="{00F8053C-7996-4868-8E2B-F1683C89579D}" srcOrd="1" destOrd="0" presId="urn:microsoft.com/office/officeart/2008/layout/HalfCircleOrganizationChart"/>
    <dgm:cxn modelId="{B903121A-2A40-4F7D-8C28-08CDAA753EFF}" type="presParOf" srcId="{00F8053C-7996-4868-8E2B-F1683C89579D}" destId="{0000B322-3D51-49B3-9B4A-F249320A9586}" srcOrd="0" destOrd="0" presId="urn:microsoft.com/office/officeart/2008/layout/HalfCircleOrganizationChart"/>
    <dgm:cxn modelId="{84A87807-1929-4A58-A7E4-5019D77C0C27}" type="presParOf" srcId="{00F8053C-7996-4868-8E2B-F1683C89579D}" destId="{1A76CB56-26CC-42A7-8DE8-4345D9E7C355}" srcOrd="1" destOrd="0" presId="urn:microsoft.com/office/officeart/2008/layout/HalfCircleOrganizationChart"/>
    <dgm:cxn modelId="{CA335926-3838-4AF4-95BC-ADA40F1C1B0E}" type="presParOf" srcId="{1A76CB56-26CC-42A7-8DE8-4345D9E7C355}" destId="{60AC2AFF-91D1-4BAA-BA1E-44ABE27054B6}" srcOrd="0" destOrd="0" presId="urn:microsoft.com/office/officeart/2008/layout/HalfCircleOrganizationChart"/>
    <dgm:cxn modelId="{6F1D3DDA-397A-403C-AB43-21689D0C40C4}" type="presParOf" srcId="{60AC2AFF-91D1-4BAA-BA1E-44ABE27054B6}" destId="{27B4D4B7-B5FE-4C01-86F2-0BB2F92CF8C7}" srcOrd="0" destOrd="0" presId="urn:microsoft.com/office/officeart/2008/layout/HalfCircleOrganizationChart"/>
    <dgm:cxn modelId="{BD17D65F-129D-4B10-956A-7B9BF59B6D3A}" type="presParOf" srcId="{60AC2AFF-91D1-4BAA-BA1E-44ABE27054B6}" destId="{A822E9D0-70F8-40C8-97F2-8928E784153A}" srcOrd="1" destOrd="0" presId="urn:microsoft.com/office/officeart/2008/layout/HalfCircleOrganizationChart"/>
    <dgm:cxn modelId="{66DCEF29-4FFC-41E4-97F3-8CB60DF2D6A8}" type="presParOf" srcId="{60AC2AFF-91D1-4BAA-BA1E-44ABE27054B6}" destId="{60B7D0AA-7F5F-42FD-AC05-CF170084E121}" srcOrd="2" destOrd="0" presId="urn:microsoft.com/office/officeart/2008/layout/HalfCircleOrganizationChart"/>
    <dgm:cxn modelId="{34E74DDE-469A-44B0-A5F1-6C4AD5633BB8}" type="presParOf" srcId="{60AC2AFF-91D1-4BAA-BA1E-44ABE27054B6}" destId="{3291D193-7BE6-45FD-9840-E771484BE441}" srcOrd="3" destOrd="0" presId="urn:microsoft.com/office/officeart/2008/layout/HalfCircleOrganizationChart"/>
    <dgm:cxn modelId="{1BF655BD-7D34-4689-BF1D-E1A901CCAC25}" type="presParOf" srcId="{1A76CB56-26CC-42A7-8DE8-4345D9E7C355}" destId="{DF6B91AD-6A51-4B12-9CDD-3F3949FB75A8}" srcOrd="1" destOrd="0" presId="urn:microsoft.com/office/officeart/2008/layout/HalfCircleOrganizationChart"/>
    <dgm:cxn modelId="{494F48E3-8F34-44BB-94A8-32082A7440AF}" type="presParOf" srcId="{1A76CB56-26CC-42A7-8DE8-4345D9E7C355}" destId="{176C7509-6CB0-4C98-ADCD-F735BFEFC295}" srcOrd="2" destOrd="0" presId="urn:microsoft.com/office/officeart/2008/layout/HalfCircleOrganizationChart"/>
    <dgm:cxn modelId="{8646875F-6BAD-462F-924D-AE0B94804D4E}" type="presParOf" srcId="{00F8053C-7996-4868-8E2B-F1683C89579D}" destId="{30E734D2-D096-4537-A401-BC2D5CA8E589}" srcOrd="2" destOrd="0" presId="urn:microsoft.com/office/officeart/2008/layout/HalfCircleOrganizationChart"/>
    <dgm:cxn modelId="{A78CDDC0-605D-4E1A-87FD-5056C7B1AE65}" type="presParOf" srcId="{00F8053C-7996-4868-8E2B-F1683C89579D}" destId="{F20F898A-150E-4115-84DA-830E1BFDC700}" srcOrd="3" destOrd="0" presId="urn:microsoft.com/office/officeart/2008/layout/HalfCircleOrganizationChart"/>
    <dgm:cxn modelId="{495678D8-945A-4A80-9B39-7F373AD67328}" type="presParOf" srcId="{F20F898A-150E-4115-84DA-830E1BFDC700}" destId="{0B89B83B-25BA-4FB0-92C4-220CBDC1B8AB}" srcOrd="0" destOrd="0" presId="urn:microsoft.com/office/officeart/2008/layout/HalfCircleOrganizationChart"/>
    <dgm:cxn modelId="{2332E424-DEA9-48D1-8237-8952EAE48254}" type="presParOf" srcId="{0B89B83B-25BA-4FB0-92C4-220CBDC1B8AB}" destId="{357AF1B3-E9CA-4528-B9E1-620102F9B50F}" srcOrd="0" destOrd="0" presId="urn:microsoft.com/office/officeart/2008/layout/HalfCircleOrganizationChart"/>
    <dgm:cxn modelId="{3A51A9FE-A3FB-4085-9293-81A89A256CA4}" type="presParOf" srcId="{0B89B83B-25BA-4FB0-92C4-220CBDC1B8AB}" destId="{CE2C800C-10E3-4BD1-B4B0-C42633BBA124}" srcOrd="1" destOrd="0" presId="urn:microsoft.com/office/officeart/2008/layout/HalfCircleOrganizationChart"/>
    <dgm:cxn modelId="{51E95413-A8DA-4D18-8B2B-525CA0C0A89B}" type="presParOf" srcId="{0B89B83B-25BA-4FB0-92C4-220CBDC1B8AB}" destId="{7B30BBE6-F18E-4715-8D1A-A5A1CB72EEDA}" srcOrd="2" destOrd="0" presId="urn:microsoft.com/office/officeart/2008/layout/HalfCircleOrganizationChart"/>
    <dgm:cxn modelId="{B30FFCF1-86F8-4CDA-83E9-48EBEAC1118B}" type="presParOf" srcId="{0B89B83B-25BA-4FB0-92C4-220CBDC1B8AB}" destId="{A73B41D9-62C5-4080-BC24-FAABD21E87B1}" srcOrd="3" destOrd="0" presId="urn:microsoft.com/office/officeart/2008/layout/HalfCircleOrganizationChart"/>
    <dgm:cxn modelId="{271C5735-2C38-4355-80FD-A94F01FB3C73}" type="presParOf" srcId="{F20F898A-150E-4115-84DA-830E1BFDC700}" destId="{72CF61BF-CB5D-4A99-8088-D01AB26F6D32}" srcOrd="1" destOrd="0" presId="urn:microsoft.com/office/officeart/2008/layout/HalfCircleOrganizationChart"/>
    <dgm:cxn modelId="{C79F631F-9768-4BF0-978A-AA0A98DC7AFA}" type="presParOf" srcId="{F20F898A-150E-4115-84DA-830E1BFDC700}" destId="{538DC73B-8507-4FF7-95A7-A4AFC69A1789}" srcOrd="2" destOrd="0" presId="urn:microsoft.com/office/officeart/2008/layout/HalfCircleOrganizationChart"/>
    <dgm:cxn modelId="{DDEA3BD3-597F-454B-AF0E-53BF45FBC458}" type="presParOf" srcId="{A1D99970-E084-4E7F-8BCF-B6C5D568BFFD}" destId="{9EF2A1CE-0F4E-4458-8E9B-3837D6605C9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46AB0C-DA0C-430E-AF86-C78C5642CC8D}"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A0E3183E-DD22-47CF-B583-E77FCC1B6E82}">
      <dgm:prSet phldrT="[Text]"/>
      <dgm:spPr/>
      <dgm:t>
        <a:bodyPr/>
        <a:lstStyle/>
        <a:p>
          <a:r>
            <a:rPr lang="en-US" dirty="0" smtClean="0"/>
            <a:t>DRAM</a:t>
          </a:r>
          <a:endParaRPr lang="en-US" dirty="0"/>
        </a:p>
      </dgm:t>
    </dgm:pt>
    <dgm:pt modelId="{1A27C6EE-2BEB-41CA-9A85-FF7A5F9E2444}" type="parTrans" cxnId="{7DBF813B-55C4-4BC2-B823-6D37DE5307FC}">
      <dgm:prSet/>
      <dgm:spPr/>
      <dgm:t>
        <a:bodyPr/>
        <a:lstStyle/>
        <a:p>
          <a:endParaRPr lang="en-US"/>
        </a:p>
      </dgm:t>
    </dgm:pt>
    <dgm:pt modelId="{CEA1B09D-A917-4C0E-938D-CD74BCDAD95D}" type="sibTrans" cxnId="{7DBF813B-55C4-4BC2-B823-6D37DE5307FC}">
      <dgm:prSet/>
      <dgm:spPr/>
      <dgm:t>
        <a:bodyPr/>
        <a:lstStyle/>
        <a:p>
          <a:endParaRPr lang="en-US"/>
        </a:p>
      </dgm:t>
    </dgm:pt>
    <dgm:pt modelId="{559D006C-540F-449E-8F29-A4A708862E27}">
      <dgm:prSet phldrT="[Text]"/>
      <dgm:spPr/>
      <dgm:t>
        <a:bodyPr/>
        <a:lstStyle/>
        <a:p>
          <a:r>
            <a:rPr lang="en-US" dirty="0" smtClean="0"/>
            <a:t>DDR1</a:t>
          </a:r>
          <a:endParaRPr lang="en-US" dirty="0"/>
        </a:p>
      </dgm:t>
    </dgm:pt>
    <dgm:pt modelId="{4BFDEA38-BA4B-40DE-8410-28A0F2F73C39}" type="parTrans" cxnId="{CF93787B-EDC0-4E25-A392-D9AECDFFD571}">
      <dgm:prSet/>
      <dgm:spPr/>
      <dgm:t>
        <a:bodyPr/>
        <a:lstStyle/>
        <a:p>
          <a:endParaRPr lang="en-US"/>
        </a:p>
      </dgm:t>
    </dgm:pt>
    <dgm:pt modelId="{A5A6A199-340F-4CE3-B9E5-32C706E53900}" type="sibTrans" cxnId="{CF93787B-EDC0-4E25-A392-D9AECDFFD571}">
      <dgm:prSet/>
      <dgm:spPr/>
      <dgm:t>
        <a:bodyPr/>
        <a:lstStyle/>
        <a:p>
          <a:endParaRPr lang="en-US"/>
        </a:p>
      </dgm:t>
    </dgm:pt>
    <dgm:pt modelId="{9A82BC9E-4853-4923-9983-45AEC72855EC}">
      <dgm:prSet phldrT="[Text]"/>
      <dgm:spPr/>
      <dgm:t>
        <a:bodyPr/>
        <a:lstStyle/>
        <a:p>
          <a:r>
            <a:rPr lang="en-US" dirty="0" smtClean="0"/>
            <a:t>DDR2</a:t>
          </a:r>
          <a:endParaRPr lang="en-US" dirty="0"/>
        </a:p>
      </dgm:t>
    </dgm:pt>
    <dgm:pt modelId="{E722AA07-169A-45A9-8C52-C231FBEC2AFD}" type="parTrans" cxnId="{6675ED2F-5682-4794-A169-BB5C6C6DEA8E}">
      <dgm:prSet/>
      <dgm:spPr/>
      <dgm:t>
        <a:bodyPr/>
        <a:lstStyle/>
        <a:p>
          <a:endParaRPr lang="en-US"/>
        </a:p>
      </dgm:t>
    </dgm:pt>
    <dgm:pt modelId="{857F33E2-137B-48A4-AE17-2136F47104C6}" type="sibTrans" cxnId="{6675ED2F-5682-4794-A169-BB5C6C6DEA8E}">
      <dgm:prSet/>
      <dgm:spPr/>
      <dgm:t>
        <a:bodyPr/>
        <a:lstStyle/>
        <a:p>
          <a:endParaRPr lang="en-US"/>
        </a:p>
      </dgm:t>
    </dgm:pt>
    <dgm:pt modelId="{FBEF3BAB-332A-4F52-90BA-51CB1771C754}">
      <dgm:prSet phldrT="[Text]"/>
      <dgm:spPr/>
      <dgm:t>
        <a:bodyPr/>
        <a:lstStyle/>
        <a:p>
          <a:r>
            <a:rPr lang="en-US" dirty="0" smtClean="0"/>
            <a:t>DDR3</a:t>
          </a:r>
          <a:endParaRPr lang="en-US" dirty="0"/>
        </a:p>
      </dgm:t>
    </dgm:pt>
    <dgm:pt modelId="{5D7EC9A4-3116-49BF-83E5-BF862424A3D7}" type="parTrans" cxnId="{0D5F4365-53F5-45B4-A13E-9F94E58BC255}">
      <dgm:prSet/>
      <dgm:spPr/>
      <dgm:t>
        <a:bodyPr/>
        <a:lstStyle/>
        <a:p>
          <a:endParaRPr lang="en-US"/>
        </a:p>
      </dgm:t>
    </dgm:pt>
    <dgm:pt modelId="{39F775E2-FB1D-4E5B-B81E-61472350C072}" type="sibTrans" cxnId="{0D5F4365-53F5-45B4-A13E-9F94E58BC255}">
      <dgm:prSet/>
      <dgm:spPr/>
      <dgm:t>
        <a:bodyPr/>
        <a:lstStyle/>
        <a:p>
          <a:endParaRPr lang="en-US"/>
        </a:p>
      </dgm:t>
    </dgm:pt>
    <dgm:pt modelId="{82A63EDE-0124-4973-A93C-AA2DB96988C0}" type="pres">
      <dgm:prSet presAssocID="{BD46AB0C-DA0C-430E-AF86-C78C5642CC8D}" presName="Name0" presStyleCnt="0">
        <dgm:presLayoutVars>
          <dgm:orgChart val="1"/>
          <dgm:chPref val="1"/>
          <dgm:dir/>
          <dgm:animOne val="branch"/>
          <dgm:animLvl val="lvl"/>
          <dgm:resizeHandles/>
        </dgm:presLayoutVars>
      </dgm:prSet>
      <dgm:spPr/>
      <dgm:t>
        <a:bodyPr/>
        <a:lstStyle/>
        <a:p>
          <a:endParaRPr lang="en-US"/>
        </a:p>
      </dgm:t>
    </dgm:pt>
    <dgm:pt modelId="{C77175B9-C4E2-457F-9090-11A47665D48D}" type="pres">
      <dgm:prSet presAssocID="{A0E3183E-DD22-47CF-B583-E77FCC1B6E82}" presName="hierRoot1" presStyleCnt="0">
        <dgm:presLayoutVars>
          <dgm:hierBranch val="init"/>
        </dgm:presLayoutVars>
      </dgm:prSet>
      <dgm:spPr/>
    </dgm:pt>
    <dgm:pt modelId="{DC2F4863-BB17-4BE7-8372-601E3A116F51}" type="pres">
      <dgm:prSet presAssocID="{A0E3183E-DD22-47CF-B583-E77FCC1B6E82}" presName="rootComposite1" presStyleCnt="0"/>
      <dgm:spPr/>
    </dgm:pt>
    <dgm:pt modelId="{080C7314-DA7F-4B5A-92A8-616135C04675}" type="pres">
      <dgm:prSet presAssocID="{A0E3183E-DD22-47CF-B583-E77FCC1B6E82}" presName="rootText1" presStyleLbl="alignAcc1" presStyleIdx="0" presStyleCnt="0">
        <dgm:presLayoutVars>
          <dgm:chPref val="3"/>
        </dgm:presLayoutVars>
      </dgm:prSet>
      <dgm:spPr/>
      <dgm:t>
        <a:bodyPr/>
        <a:lstStyle/>
        <a:p>
          <a:endParaRPr lang="en-US"/>
        </a:p>
      </dgm:t>
    </dgm:pt>
    <dgm:pt modelId="{446ACBE6-8979-4B2C-8FA0-B6ED05EDC50E}" type="pres">
      <dgm:prSet presAssocID="{A0E3183E-DD22-47CF-B583-E77FCC1B6E82}" presName="topArc1" presStyleLbl="parChTrans1D1" presStyleIdx="0" presStyleCnt="8"/>
      <dgm:spPr/>
    </dgm:pt>
    <dgm:pt modelId="{ED9DB279-762F-4794-B13F-1CDE2A4DDE1D}" type="pres">
      <dgm:prSet presAssocID="{A0E3183E-DD22-47CF-B583-E77FCC1B6E82}" presName="bottomArc1" presStyleLbl="parChTrans1D1" presStyleIdx="1" presStyleCnt="8"/>
      <dgm:spPr/>
    </dgm:pt>
    <dgm:pt modelId="{F3F5C28E-B6D1-4307-9DF6-DF43CD13F418}" type="pres">
      <dgm:prSet presAssocID="{A0E3183E-DD22-47CF-B583-E77FCC1B6E82}" presName="topConnNode1" presStyleLbl="node1" presStyleIdx="0" presStyleCnt="0"/>
      <dgm:spPr/>
      <dgm:t>
        <a:bodyPr/>
        <a:lstStyle/>
        <a:p>
          <a:endParaRPr lang="en-US"/>
        </a:p>
      </dgm:t>
    </dgm:pt>
    <dgm:pt modelId="{73EEE6FF-C576-4D54-844A-C834E9B41758}" type="pres">
      <dgm:prSet presAssocID="{A0E3183E-DD22-47CF-B583-E77FCC1B6E82}" presName="hierChild2" presStyleCnt="0"/>
      <dgm:spPr/>
    </dgm:pt>
    <dgm:pt modelId="{28A949A3-F43A-4F84-9F07-1B0D4D79CA5B}" type="pres">
      <dgm:prSet presAssocID="{4BFDEA38-BA4B-40DE-8410-28A0F2F73C39}" presName="Name28" presStyleLbl="parChTrans1D2" presStyleIdx="0" presStyleCnt="3"/>
      <dgm:spPr/>
      <dgm:t>
        <a:bodyPr/>
        <a:lstStyle/>
        <a:p>
          <a:endParaRPr lang="en-US"/>
        </a:p>
      </dgm:t>
    </dgm:pt>
    <dgm:pt modelId="{3215E973-F599-4A47-9315-42C45ACFF0DA}" type="pres">
      <dgm:prSet presAssocID="{559D006C-540F-449E-8F29-A4A708862E27}" presName="hierRoot2" presStyleCnt="0">
        <dgm:presLayoutVars>
          <dgm:hierBranch val="init"/>
        </dgm:presLayoutVars>
      </dgm:prSet>
      <dgm:spPr/>
    </dgm:pt>
    <dgm:pt modelId="{34EEB4B1-FEA1-4D79-BA6A-15C1874E9D33}" type="pres">
      <dgm:prSet presAssocID="{559D006C-540F-449E-8F29-A4A708862E27}" presName="rootComposite2" presStyleCnt="0"/>
      <dgm:spPr/>
    </dgm:pt>
    <dgm:pt modelId="{78C30FE2-2581-4E34-8042-1EF202F12717}" type="pres">
      <dgm:prSet presAssocID="{559D006C-540F-449E-8F29-A4A708862E27}" presName="rootText2" presStyleLbl="alignAcc1" presStyleIdx="0" presStyleCnt="0">
        <dgm:presLayoutVars>
          <dgm:chPref val="3"/>
        </dgm:presLayoutVars>
      </dgm:prSet>
      <dgm:spPr/>
      <dgm:t>
        <a:bodyPr/>
        <a:lstStyle/>
        <a:p>
          <a:endParaRPr lang="en-US"/>
        </a:p>
      </dgm:t>
    </dgm:pt>
    <dgm:pt modelId="{FD8CAA86-B7E8-4A45-A5D4-E44668DA1E6D}" type="pres">
      <dgm:prSet presAssocID="{559D006C-540F-449E-8F29-A4A708862E27}" presName="topArc2" presStyleLbl="parChTrans1D1" presStyleIdx="2" presStyleCnt="8"/>
      <dgm:spPr/>
    </dgm:pt>
    <dgm:pt modelId="{4C7E6CD3-0FC8-4041-8AC1-D3ECF8662EB9}" type="pres">
      <dgm:prSet presAssocID="{559D006C-540F-449E-8F29-A4A708862E27}" presName="bottomArc2" presStyleLbl="parChTrans1D1" presStyleIdx="3" presStyleCnt="8"/>
      <dgm:spPr/>
    </dgm:pt>
    <dgm:pt modelId="{9BA06276-34FC-44BA-BE66-28D6AFF522C8}" type="pres">
      <dgm:prSet presAssocID="{559D006C-540F-449E-8F29-A4A708862E27}" presName="topConnNode2" presStyleLbl="node2" presStyleIdx="0" presStyleCnt="0"/>
      <dgm:spPr/>
      <dgm:t>
        <a:bodyPr/>
        <a:lstStyle/>
        <a:p>
          <a:endParaRPr lang="en-US"/>
        </a:p>
      </dgm:t>
    </dgm:pt>
    <dgm:pt modelId="{17519BAB-0A89-4E5A-9E6D-CFAFEEB0E6BA}" type="pres">
      <dgm:prSet presAssocID="{559D006C-540F-449E-8F29-A4A708862E27}" presName="hierChild4" presStyleCnt="0"/>
      <dgm:spPr/>
    </dgm:pt>
    <dgm:pt modelId="{52EE42CB-FA93-408F-8188-EB89AE82B92A}" type="pres">
      <dgm:prSet presAssocID="{559D006C-540F-449E-8F29-A4A708862E27}" presName="hierChild5" presStyleCnt="0"/>
      <dgm:spPr/>
    </dgm:pt>
    <dgm:pt modelId="{2B3C71BF-A564-4F0D-83B2-862E422F8485}" type="pres">
      <dgm:prSet presAssocID="{E722AA07-169A-45A9-8C52-C231FBEC2AFD}" presName="Name28" presStyleLbl="parChTrans1D2" presStyleIdx="1" presStyleCnt="3"/>
      <dgm:spPr/>
      <dgm:t>
        <a:bodyPr/>
        <a:lstStyle/>
        <a:p>
          <a:endParaRPr lang="en-US"/>
        </a:p>
      </dgm:t>
    </dgm:pt>
    <dgm:pt modelId="{685D801C-28D9-4732-BA43-E05330F1986B}" type="pres">
      <dgm:prSet presAssocID="{9A82BC9E-4853-4923-9983-45AEC72855EC}" presName="hierRoot2" presStyleCnt="0">
        <dgm:presLayoutVars>
          <dgm:hierBranch val="init"/>
        </dgm:presLayoutVars>
      </dgm:prSet>
      <dgm:spPr/>
    </dgm:pt>
    <dgm:pt modelId="{21E56B91-B58A-45AC-A6A8-C5B9054DE02E}" type="pres">
      <dgm:prSet presAssocID="{9A82BC9E-4853-4923-9983-45AEC72855EC}" presName="rootComposite2" presStyleCnt="0"/>
      <dgm:spPr/>
    </dgm:pt>
    <dgm:pt modelId="{43B62C38-4890-4E0F-909C-963AC3C02EC5}" type="pres">
      <dgm:prSet presAssocID="{9A82BC9E-4853-4923-9983-45AEC72855EC}" presName="rootText2" presStyleLbl="alignAcc1" presStyleIdx="0" presStyleCnt="0">
        <dgm:presLayoutVars>
          <dgm:chPref val="3"/>
        </dgm:presLayoutVars>
      </dgm:prSet>
      <dgm:spPr/>
      <dgm:t>
        <a:bodyPr/>
        <a:lstStyle/>
        <a:p>
          <a:endParaRPr lang="en-US"/>
        </a:p>
      </dgm:t>
    </dgm:pt>
    <dgm:pt modelId="{CB08CFC0-E164-4421-BE03-52BBC11E7BA4}" type="pres">
      <dgm:prSet presAssocID="{9A82BC9E-4853-4923-9983-45AEC72855EC}" presName="topArc2" presStyleLbl="parChTrans1D1" presStyleIdx="4" presStyleCnt="8"/>
      <dgm:spPr/>
    </dgm:pt>
    <dgm:pt modelId="{D5EE5BA0-219F-4474-9C6D-6FAE5E6B42AB}" type="pres">
      <dgm:prSet presAssocID="{9A82BC9E-4853-4923-9983-45AEC72855EC}" presName="bottomArc2" presStyleLbl="parChTrans1D1" presStyleIdx="5" presStyleCnt="8"/>
      <dgm:spPr/>
    </dgm:pt>
    <dgm:pt modelId="{628CBCB6-178A-4908-ACD5-0D82BBC1F1D7}" type="pres">
      <dgm:prSet presAssocID="{9A82BC9E-4853-4923-9983-45AEC72855EC}" presName="topConnNode2" presStyleLbl="node2" presStyleIdx="0" presStyleCnt="0"/>
      <dgm:spPr/>
      <dgm:t>
        <a:bodyPr/>
        <a:lstStyle/>
        <a:p>
          <a:endParaRPr lang="en-US"/>
        </a:p>
      </dgm:t>
    </dgm:pt>
    <dgm:pt modelId="{5F312E89-551B-4B1C-B76A-5BA6617814E6}" type="pres">
      <dgm:prSet presAssocID="{9A82BC9E-4853-4923-9983-45AEC72855EC}" presName="hierChild4" presStyleCnt="0"/>
      <dgm:spPr/>
    </dgm:pt>
    <dgm:pt modelId="{B99F7F18-48AB-44E5-AAA6-D6014628E408}" type="pres">
      <dgm:prSet presAssocID="{9A82BC9E-4853-4923-9983-45AEC72855EC}" presName="hierChild5" presStyleCnt="0"/>
      <dgm:spPr/>
    </dgm:pt>
    <dgm:pt modelId="{01F24568-F34F-46E7-9B47-D3C865E78B93}" type="pres">
      <dgm:prSet presAssocID="{5D7EC9A4-3116-49BF-83E5-BF862424A3D7}" presName="Name28" presStyleLbl="parChTrans1D2" presStyleIdx="2" presStyleCnt="3"/>
      <dgm:spPr/>
      <dgm:t>
        <a:bodyPr/>
        <a:lstStyle/>
        <a:p>
          <a:endParaRPr lang="en-US"/>
        </a:p>
      </dgm:t>
    </dgm:pt>
    <dgm:pt modelId="{8A78F5DB-6961-4E6D-BDE6-071C5996E504}" type="pres">
      <dgm:prSet presAssocID="{FBEF3BAB-332A-4F52-90BA-51CB1771C754}" presName="hierRoot2" presStyleCnt="0">
        <dgm:presLayoutVars>
          <dgm:hierBranch val="init"/>
        </dgm:presLayoutVars>
      </dgm:prSet>
      <dgm:spPr/>
    </dgm:pt>
    <dgm:pt modelId="{989C3C63-6FB5-40DA-8CBC-DDFE0296D94B}" type="pres">
      <dgm:prSet presAssocID="{FBEF3BAB-332A-4F52-90BA-51CB1771C754}" presName="rootComposite2" presStyleCnt="0"/>
      <dgm:spPr/>
    </dgm:pt>
    <dgm:pt modelId="{95196901-AB7F-46E4-A528-34CBCFB0ED7D}" type="pres">
      <dgm:prSet presAssocID="{FBEF3BAB-332A-4F52-90BA-51CB1771C754}" presName="rootText2" presStyleLbl="alignAcc1" presStyleIdx="0" presStyleCnt="0">
        <dgm:presLayoutVars>
          <dgm:chPref val="3"/>
        </dgm:presLayoutVars>
      </dgm:prSet>
      <dgm:spPr/>
      <dgm:t>
        <a:bodyPr/>
        <a:lstStyle/>
        <a:p>
          <a:endParaRPr lang="en-US"/>
        </a:p>
      </dgm:t>
    </dgm:pt>
    <dgm:pt modelId="{DC3A7380-D88A-40F9-B9CC-5E26C2D4060B}" type="pres">
      <dgm:prSet presAssocID="{FBEF3BAB-332A-4F52-90BA-51CB1771C754}" presName="topArc2" presStyleLbl="parChTrans1D1" presStyleIdx="6" presStyleCnt="8"/>
      <dgm:spPr/>
    </dgm:pt>
    <dgm:pt modelId="{47A8DCB8-CA82-4D93-A467-86479A302E1F}" type="pres">
      <dgm:prSet presAssocID="{FBEF3BAB-332A-4F52-90BA-51CB1771C754}" presName="bottomArc2" presStyleLbl="parChTrans1D1" presStyleIdx="7" presStyleCnt="8"/>
      <dgm:spPr/>
    </dgm:pt>
    <dgm:pt modelId="{A731247E-03F6-4376-8DF0-37848C502F88}" type="pres">
      <dgm:prSet presAssocID="{FBEF3BAB-332A-4F52-90BA-51CB1771C754}" presName="topConnNode2" presStyleLbl="node2" presStyleIdx="0" presStyleCnt="0"/>
      <dgm:spPr/>
      <dgm:t>
        <a:bodyPr/>
        <a:lstStyle/>
        <a:p>
          <a:endParaRPr lang="en-US"/>
        </a:p>
      </dgm:t>
    </dgm:pt>
    <dgm:pt modelId="{E4619DCD-C9EE-4C86-AAB7-CCF0DA91BFB5}" type="pres">
      <dgm:prSet presAssocID="{FBEF3BAB-332A-4F52-90BA-51CB1771C754}" presName="hierChild4" presStyleCnt="0"/>
      <dgm:spPr/>
    </dgm:pt>
    <dgm:pt modelId="{51558B44-6B9C-454F-A849-D69D1B044695}" type="pres">
      <dgm:prSet presAssocID="{FBEF3BAB-332A-4F52-90BA-51CB1771C754}" presName="hierChild5" presStyleCnt="0"/>
      <dgm:spPr/>
    </dgm:pt>
    <dgm:pt modelId="{7D1622DE-CE2C-4823-952C-59E0F936A39D}" type="pres">
      <dgm:prSet presAssocID="{A0E3183E-DD22-47CF-B583-E77FCC1B6E82}" presName="hierChild3" presStyleCnt="0"/>
      <dgm:spPr/>
    </dgm:pt>
  </dgm:ptLst>
  <dgm:cxnLst>
    <dgm:cxn modelId="{904ACC36-BBCF-4D76-B973-B3F82AE46864}" type="presOf" srcId="{9A82BC9E-4853-4923-9983-45AEC72855EC}" destId="{628CBCB6-178A-4908-ACD5-0D82BBC1F1D7}" srcOrd="1" destOrd="0" presId="urn:microsoft.com/office/officeart/2008/layout/HalfCircleOrganizationChart"/>
    <dgm:cxn modelId="{7DBF813B-55C4-4BC2-B823-6D37DE5307FC}" srcId="{BD46AB0C-DA0C-430E-AF86-C78C5642CC8D}" destId="{A0E3183E-DD22-47CF-B583-E77FCC1B6E82}" srcOrd="0" destOrd="0" parTransId="{1A27C6EE-2BEB-41CA-9A85-FF7A5F9E2444}" sibTransId="{CEA1B09D-A917-4C0E-938D-CD74BCDAD95D}"/>
    <dgm:cxn modelId="{11E609DC-2EF2-4A32-BA5B-436081A0DCBC}" type="presOf" srcId="{E722AA07-169A-45A9-8C52-C231FBEC2AFD}" destId="{2B3C71BF-A564-4F0D-83B2-862E422F8485}" srcOrd="0" destOrd="0" presId="urn:microsoft.com/office/officeart/2008/layout/HalfCircleOrganizationChart"/>
    <dgm:cxn modelId="{CFFDD759-43C9-4BB2-A198-CA340B6501F1}" type="presOf" srcId="{FBEF3BAB-332A-4F52-90BA-51CB1771C754}" destId="{95196901-AB7F-46E4-A528-34CBCFB0ED7D}" srcOrd="0" destOrd="0" presId="urn:microsoft.com/office/officeart/2008/layout/HalfCircleOrganizationChart"/>
    <dgm:cxn modelId="{FDF0B91D-0951-4FA0-A3E9-EE16BB717950}" type="presOf" srcId="{BD46AB0C-DA0C-430E-AF86-C78C5642CC8D}" destId="{82A63EDE-0124-4973-A93C-AA2DB96988C0}" srcOrd="0" destOrd="0" presId="urn:microsoft.com/office/officeart/2008/layout/HalfCircleOrganizationChart"/>
    <dgm:cxn modelId="{35FA3D23-91F7-492B-A329-ECFCD7E2DE91}" type="presOf" srcId="{A0E3183E-DD22-47CF-B583-E77FCC1B6E82}" destId="{080C7314-DA7F-4B5A-92A8-616135C04675}" srcOrd="0" destOrd="0" presId="urn:microsoft.com/office/officeart/2008/layout/HalfCircleOrganizationChart"/>
    <dgm:cxn modelId="{286A4878-58D4-4E75-A82D-CCE98CB08DE0}" type="presOf" srcId="{559D006C-540F-449E-8F29-A4A708862E27}" destId="{9BA06276-34FC-44BA-BE66-28D6AFF522C8}" srcOrd="1" destOrd="0" presId="urn:microsoft.com/office/officeart/2008/layout/HalfCircleOrganizationChart"/>
    <dgm:cxn modelId="{6675ED2F-5682-4794-A169-BB5C6C6DEA8E}" srcId="{A0E3183E-DD22-47CF-B583-E77FCC1B6E82}" destId="{9A82BC9E-4853-4923-9983-45AEC72855EC}" srcOrd="1" destOrd="0" parTransId="{E722AA07-169A-45A9-8C52-C231FBEC2AFD}" sibTransId="{857F33E2-137B-48A4-AE17-2136F47104C6}"/>
    <dgm:cxn modelId="{0233F20A-70EE-4451-B952-C2094E759B32}" type="presOf" srcId="{A0E3183E-DD22-47CF-B583-E77FCC1B6E82}" destId="{F3F5C28E-B6D1-4307-9DF6-DF43CD13F418}" srcOrd="1" destOrd="0" presId="urn:microsoft.com/office/officeart/2008/layout/HalfCircleOrganizationChart"/>
    <dgm:cxn modelId="{ABE55CF2-97AE-4066-AA3D-A9645AFE086B}" type="presOf" srcId="{FBEF3BAB-332A-4F52-90BA-51CB1771C754}" destId="{A731247E-03F6-4376-8DF0-37848C502F88}" srcOrd="1" destOrd="0" presId="urn:microsoft.com/office/officeart/2008/layout/HalfCircleOrganizationChart"/>
    <dgm:cxn modelId="{74740CC0-C17F-4904-839A-F6C55DD8983C}" type="presOf" srcId="{4BFDEA38-BA4B-40DE-8410-28A0F2F73C39}" destId="{28A949A3-F43A-4F84-9F07-1B0D4D79CA5B}" srcOrd="0" destOrd="0" presId="urn:microsoft.com/office/officeart/2008/layout/HalfCircleOrganizationChart"/>
    <dgm:cxn modelId="{0D5F4365-53F5-45B4-A13E-9F94E58BC255}" srcId="{A0E3183E-DD22-47CF-B583-E77FCC1B6E82}" destId="{FBEF3BAB-332A-4F52-90BA-51CB1771C754}" srcOrd="2" destOrd="0" parTransId="{5D7EC9A4-3116-49BF-83E5-BF862424A3D7}" sibTransId="{39F775E2-FB1D-4E5B-B81E-61472350C072}"/>
    <dgm:cxn modelId="{5FD43CC7-B9ED-4BA8-9314-BCFD7122FA70}" type="presOf" srcId="{5D7EC9A4-3116-49BF-83E5-BF862424A3D7}" destId="{01F24568-F34F-46E7-9B47-D3C865E78B93}" srcOrd="0" destOrd="0" presId="urn:microsoft.com/office/officeart/2008/layout/HalfCircleOrganizationChart"/>
    <dgm:cxn modelId="{CF93787B-EDC0-4E25-A392-D9AECDFFD571}" srcId="{A0E3183E-DD22-47CF-B583-E77FCC1B6E82}" destId="{559D006C-540F-449E-8F29-A4A708862E27}" srcOrd="0" destOrd="0" parTransId="{4BFDEA38-BA4B-40DE-8410-28A0F2F73C39}" sibTransId="{A5A6A199-340F-4CE3-B9E5-32C706E53900}"/>
    <dgm:cxn modelId="{CB400E82-29C1-444E-B567-F7E7805DFA2F}" type="presOf" srcId="{559D006C-540F-449E-8F29-A4A708862E27}" destId="{78C30FE2-2581-4E34-8042-1EF202F12717}" srcOrd="0" destOrd="0" presId="urn:microsoft.com/office/officeart/2008/layout/HalfCircleOrganizationChart"/>
    <dgm:cxn modelId="{DFFCE51B-8B69-4EEC-882E-6A193FC99BFA}" type="presOf" srcId="{9A82BC9E-4853-4923-9983-45AEC72855EC}" destId="{43B62C38-4890-4E0F-909C-963AC3C02EC5}" srcOrd="0" destOrd="0" presId="urn:microsoft.com/office/officeart/2008/layout/HalfCircleOrganizationChart"/>
    <dgm:cxn modelId="{56C2375B-A225-4FD7-9789-3B435506C9A4}" type="presParOf" srcId="{82A63EDE-0124-4973-A93C-AA2DB96988C0}" destId="{C77175B9-C4E2-457F-9090-11A47665D48D}" srcOrd="0" destOrd="0" presId="urn:microsoft.com/office/officeart/2008/layout/HalfCircleOrganizationChart"/>
    <dgm:cxn modelId="{69B7B057-C47F-48E9-97C0-BFBEF623DEFB}" type="presParOf" srcId="{C77175B9-C4E2-457F-9090-11A47665D48D}" destId="{DC2F4863-BB17-4BE7-8372-601E3A116F51}" srcOrd="0" destOrd="0" presId="urn:microsoft.com/office/officeart/2008/layout/HalfCircleOrganizationChart"/>
    <dgm:cxn modelId="{433718FC-77F4-457C-B1D6-67C0E3D0B963}" type="presParOf" srcId="{DC2F4863-BB17-4BE7-8372-601E3A116F51}" destId="{080C7314-DA7F-4B5A-92A8-616135C04675}" srcOrd="0" destOrd="0" presId="urn:microsoft.com/office/officeart/2008/layout/HalfCircleOrganizationChart"/>
    <dgm:cxn modelId="{72166243-D429-4465-8BDB-DD1470E0755A}" type="presParOf" srcId="{DC2F4863-BB17-4BE7-8372-601E3A116F51}" destId="{446ACBE6-8979-4B2C-8FA0-B6ED05EDC50E}" srcOrd="1" destOrd="0" presId="urn:microsoft.com/office/officeart/2008/layout/HalfCircleOrganizationChart"/>
    <dgm:cxn modelId="{389F0A16-D5BE-4386-8191-1C9E518C656F}" type="presParOf" srcId="{DC2F4863-BB17-4BE7-8372-601E3A116F51}" destId="{ED9DB279-762F-4794-B13F-1CDE2A4DDE1D}" srcOrd="2" destOrd="0" presId="urn:microsoft.com/office/officeart/2008/layout/HalfCircleOrganizationChart"/>
    <dgm:cxn modelId="{5BF1A98A-4548-4700-A7A9-01542C078202}" type="presParOf" srcId="{DC2F4863-BB17-4BE7-8372-601E3A116F51}" destId="{F3F5C28E-B6D1-4307-9DF6-DF43CD13F418}" srcOrd="3" destOrd="0" presId="urn:microsoft.com/office/officeart/2008/layout/HalfCircleOrganizationChart"/>
    <dgm:cxn modelId="{FEA018E1-3DE2-44EE-940A-514431338FF8}" type="presParOf" srcId="{C77175B9-C4E2-457F-9090-11A47665D48D}" destId="{73EEE6FF-C576-4D54-844A-C834E9B41758}" srcOrd="1" destOrd="0" presId="urn:microsoft.com/office/officeart/2008/layout/HalfCircleOrganizationChart"/>
    <dgm:cxn modelId="{55524113-F27D-4BF4-9DED-00867DC504FF}" type="presParOf" srcId="{73EEE6FF-C576-4D54-844A-C834E9B41758}" destId="{28A949A3-F43A-4F84-9F07-1B0D4D79CA5B}" srcOrd="0" destOrd="0" presId="urn:microsoft.com/office/officeart/2008/layout/HalfCircleOrganizationChart"/>
    <dgm:cxn modelId="{1F16353C-2251-4B49-AE8A-836E680EBFBD}" type="presParOf" srcId="{73EEE6FF-C576-4D54-844A-C834E9B41758}" destId="{3215E973-F599-4A47-9315-42C45ACFF0DA}" srcOrd="1" destOrd="0" presId="urn:microsoft.com/office/officeart/2008/layout/HalfCircleOrganizationChart"/>
    <dgm:cxn modelId="{2164363B-448C-46A4-A870-F41B4584A20C}" type="presParOf" srcId="{3215E973-F599-4A47-9315-42C45ACFF0DA}" destId="{34EEB4B1-FEA1-4D79-BA6A-15C1874E9D33}" srcOrd="0" destOrd="0" presId="urn:microsoft.com/office/officeart/2008/layout/HalfCircleOrganizationChart"/>
    <dgm:cxn modelId="{F2833314-BAE1-4712-B9AE-4B35CE04F83F}" type="presParOf" srcId="{34EEB4B1-FEA1-4D79-BA6A-15C1874E9D33}" destId="{78C30FE2-2581-4E34-8042-1EF202F12717}" srcOrd="0" destOrd="0" presId="urn:microsoft.com/office/officeart/2008/layout/HalfCircleOrganizationChart"/>
    <dgm:cxn modelId="{4E3237A9-C1A0-4580-9CBB-D113ED4810A9}" type="presParOf" srcId="{34EEB4B1-FEA1-4D79-BA6A-15C1874E9D33}" destId="{FD8CAA86-B7E8-4A45-A5D4-E44668DA1E6D}" srcOrd="1" destOrd="0" presId="urn:microsoft.com/office/officeart/2008/layout/HalfCircleOrganizationChart"/>
    <dgm:cxn modelId="{B82E3720-1445-4B6A-83B2-F0C9BCB5FDF3}" type="presParOf" srcId="{34EEB4B1-FEA1-4D79-BA6A-15C1874E9D33}" destId="{4C7E6CD3-0FC8-4041-8AC1-D3ECF8662EB9}" srcOrd="2" destOrd="0" presId="urn:microsoft.com/office/officeart/2008/layout/HalfCircleOrganizationChart"/>
    <dgm:cxn modelId="{B486C30C-77C5-4A6E-9983-C8A28AA9172F}" type="presParOf" srcId="{34EEB4B1-FEA1-4D79-BA6A-15C1874E9D33}" destId="{9BA06276-34FC-44BA-BE66-28D6AFF522C8}" srcOrd="3" destOrd="0" presId="urn:microsoft.com/office/officeart/2008/layout/HalfCircleOrganizationChart"/>
    <dgm:cxn modelId="{5D7DB19D-44D5-404A-B73C-1635D178D675}" type="presParOf" srcId="{3215E973-F599-4A47-9315-42C45ACFF0DA}" destId="{17519BAB-0A89-4E5A-9E6D-CFAFEEB0E6BA}" srcOrd="1" destOrd="0" presId="urn:microsoft.com/office/officeart/2008/layout/HalfCircleOrganizationChart"/>
    <dgm:cxn modelId="{282C8C6F-5262-4943-A65A-F28DB715CDA8}" type="presParOf" srcId="{3215E973-F599-4A47-9315-42C45ACFF0DA}" destId="{52EE42CB-FA93-408F-8188-EB89AE82B92A}" srcOrd="2" destOrd="0" presId="urn:microsoft.com/office/officeart/2008/layout/HalfCircleOrganizationChart"/>
    <dgm:cxn modelId="{95DAF427-5E85-47F7-83DA-4E532F0A4D60}" type="presParOf" srcId="{73EEE6FF-C576-4D54-844A-C834E9B41758}" destId="{2B3C71BF-A564-4F0D-83B2-862E422F8485}" srcOrd="2" destOrd="0" presId="urn:microsoft.com/office/officeart/2008/layout/HalfCircleOrganizationChart"/>
    <dgm:cxn modelId="{FC09E97A-5D4E-4C0E-B263-82B0AC2B0663}" type="presParOf" srcId="{73EEE6FF-C576-4D54-844A-C834E9B41758}" destId="{685D801C-28D9-4732-BA43-E05330F1986B}" srcOrd="3" destOrd="0" presId="urn:microsoft.com/office/officeart/2008/layout/HalfCircleOrganizationChart"/>
    <dgm:cxn modelId="{843968EF-261B-46AB-AD63-AA4CE0E52A20}" type="presParOf" srcId="{685D801C-28D9-4732-BA43-E05330F1986B}" destId="{21E56B91-B58A-45AC-A6A8-C5B9054DE02E}" srcOrd="0" destOrd="0" presId="urn:microsoft.com/office/officeart/2008/layout/HalfCircleOrganizationChart"/>
    <dgm:cxn modelId="{DD9BB342-885B-4BA7-BA15-294D6761AE6D}" type="presParOf" srcId="{21E56B91-B58A-45AC-A6A8-C5B9054DE02E}" destId="{43B62C38-4890-4E0F-909C-963AC3C02EC5}" srcOrd="0" destOrd="0" presId="urn:microsoft.com/office/officeart/2008/layout/HalfCircleOrganizationChart"/>
    <dgm:cxn modelId="{144FA2BE-1EE6-4FAD-BA26-22A05B402762}" type="presParOf" srcId="{21E56B91-B58A-45AC-A6A8-C5B9054DE02E}" destId="{CB08CFC0-E164-4421-BE03-52BBC11E7BA4}" srcOrd="1" destOrd="0" presId="urn:microsoft.com/office/officeart/2008/layout/HalfCircleOrganizationChart"/>
    <dgm:cxn modelId="{8B3D203F-3D3B-47BF-89B0-8974050D93AE}" type="presParOf" srcId="{21E56B91-B58A-45AC-A6A8-C5B9054DE02E}" destId="{D5EE5BA0-219F-4474-9C6D-6FAE5E6B42AB}" srcOrd="2" destOrd="0" presId="urn:microsoft.com/office/officeart/2008/layout/HalfCircleOrganizationChart"/>
    <dgm:cxn modelId="{5066E18B-F7E1-402A-A9BF-B1C6C0D4A5C8}" type="presParOf" srcId="{21E56B91-B58A-45AC-A6A8-C5B9054DE02E}" destId="{628CBCB6-178A-4908-ACD5-0D82BBC1F1D7}" srcOrd="3" destOrd="0" presId="urn:microsoft.com/office/officeart/2008/layout/HalfCircleOrganizationChart"/>
    <dgm:cxn modelId="{528F413B-8DC6-4D4C-9235-308958641EFB}" type="presParOf" srcId="{685D801C-28D9-4732-BA43-E05330F1986B}" destId="{5F312E89-551B-4B1C-B76A-5BA6617814E6}" srcOrd="1" destOrd="0" presId="urn:microsoft.com/office/officeart/2008/layout/HalfCircleOrganizationChart"/>
    <dgm:cxn modelId="{1D39CFEF-C8BB-460D-B74B-06241B51B900}" type="presParOf" srcId="{685D801C-28D9-4732-BA43-E05330F1986B}" destId="{B99F7F18-48AB-44E5-AAA6-D6014628E408}" srcOrd="2" destOrd="0" presId="urn:microsoft.com/office/officeart/2008/layout/HalfCircleOrganizationChart"/>
    <dgm:cxn modelId="{6094A4D8-82D7-4CFA-BF5E-FA865B20AC2B}" type="presParOf" srcId="{73EEE6FF-C576-4D54-844A-C834E9B41758}" destId="{01F24568-F34F-46E7-9B47-D3C865E78B93}" srcOrd="4" destOrd="0" presId="urn:microsoft.com/office/officeart/2008/layout/HalfCircleOrganizationChart"/>
    <dgm:cxn modelId="{4006B118-A208-419B-BADF-EB305269BAD2}" type="presParOf" srcId="{73EEE6FF-C576-4D54-844A-C834E9B41758}" destId="{8A78F5DB-6961-4E6D-BDE6-071C5996E504}" srcOrd="5" destOrd="0" presId="urn:microsoft.com/office/officeart/2008/layout/HalfCircleOrganizationChart"/>
    <dgm:cxn modelId="{25013B6D-4796-40BD-8D56-9053B5CFDDD5}" type="presParOf" srcId="{8A78F5DB-6961-4E6D-BDE6-071C5996E504}" destId="{989C3C63-6FB5-40DA-8CBC-DDFE0296D94B}" srcOrd="0" destOrd="0" presId="urn:microsoft.com/office/officeart/2008/layout/HalfCircleOrganizationChart"/>
    <dgm:cxn modelId="{86809159-F5B3-439E-A605-3D287C04D8E5}" type="presParOf" srcId="{989C3C63-6FB5-40DA-8CBC-DDFE0296D94B}" destId="{95196901-AB7F-46E4-A528-34CBCFB0ED7D}" srcOrd="0" destOrd="0" presId="urn:microsoft.com/office/officeart/2008/layout/HalfCircleOrganizationChart"/>
    <dgm:cxn modelId="{C13096D6-635E-4AA3-9904-FC8E502153CE}" type="presParOf" srcId="{989C3C63-6FB5-40DA-8CBC-DDFE0296D94B}" destId="{DC3A7380-D88A-40F9-B9CC-5E26C2D4060B}" srcOrd="1" destOrd="0" presId="urn:microsoft.com/office/officeart/2008/layout/HalfCircleOrganizationChart"/>
    <dgm:cxn modelId="{40480D3F-0AF8-4A3E-838C-0AED9BE29F13}" type="presParOf" srcId="{989C3C63-6FB5-40DA-8CBC-DDFE0296D94B}" destId="{47A8DCB8-CA82-4D93-A467-86479A302E1F}" srcOrd="2" destOrd="0" presId="urn:microsoft.com/office/officeart/2008/layout/HalfCircleOrganizationChart"/>
    <dgm:cxn modelId="{0AAE5EA0-A7E8-4FFB-8F4F-0FFEB75E0645}" type="presParOf" srcId="{989C3C63-6FB5-40DA-8CBC-DDFE0296D94B}" destId="{A731247E-03F6-4376-8DF0-37848C502F88}" srcOrd="3" destOrd="0" presId="urn:microsoft.com/office/officeart/2008/layout/HalfCircleOrganizationChart"/>
    <dgm:cxn modelId="{82D5F3EE-0D1D-4FD9-A926-FEAFEF0A7C7D}" type="presParOf" srcId="{8A78F5DB-6961-4E6D-BDE6-071C5996E504}" destId="{E4619DCD-C9EE-4C86-AAB7-CCF0DA91BFB5}" srcOrd="1" destOrd="0" presId="urn:microsoft.com/office/officeart/2008/layout/HalfCircleOrganizationChart"/>
    <dgm:cxn modelId="{67C19416-047E-4AEC-8EE2-2AFD79B0C2C6}" type="presParOf" srcId="{8A78F5DB-6961-4E6D-BDE6-071C5996E504}" destId="{51558B44-6B9C-454F-A849-D69D1B044695}" srcOrd="2" destOrd="0" presId="urn:microsoft.com/office/officeart/2008/layout/HalfCircleOrganizationChart"/>
    <dgm:cxn modelId="{FF63D341-0260-40D3-AFFF-49CDA5243FDC}" type="presParOf" srcId="{C77175B9-C4E2-457F-9090-11A47665D48D}" destId="{7D1622DE-CE2C-4823-952C-59E0F936A39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9CE83-BEC8-408D-8CFD-0305ACC1531F}" type="datetimeFigureOut">
              <a:rPr lang="en-US" smtClean="0"/>
              <a:t>3/16/2018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0256-3F07-446D-8F45-6515C7F9BF32}" type="slidenum">
              <a:rPr lang="en-US" smtClean="0"/>
              <a:t>‹#›</a:t>
            </a:fld>
            <a:endParaRPr lang="en-US"/>
          </a:p>
        </p:txBody>
      </p:sp>
    </p:spTree>
    <p:extLst>
      <p:ext uri="{BB962C8B-B14F-4D97-AF65-F5344CB8AC3E}">
        <p14:creationId xmlns:p14="http://schemas.microsoft.com/office/powerpoint/2010/main" val="33138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4B79B57-3CE6-4CA5-8FBA-4A0BF7650BD4}" type="slidenum">
              <a:rPr lang="en-US" smtClean="0"/>
              <a:pPr/>
              <a:t>16</a:t>
            </a:fld>
            <a:endParaRPr lang="en-US"/>
          </a:p>
        </p:txBody>
      </p:sp>
    </p:spTree>
    <p:extLst>
      <p:ext uri="{BB962C8B-B14F-4D97-AF65-F5344CB8AC3E}">
        <p14:creationId xmlns:p14="http://schemas.microsoft.com/office/powerpoint/2010/main" val="2521418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05769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95455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3197815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403909" y="1465508"/>
            <a:ext cx="11392276" cy="1837426"/>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extLst>
      <p:ext uri="{BB962C8B-B14F-4D97-AF65-F5344CB8AC3E}">
        <p14:creationId xmlns:p14="http://schemas.microsoft.com/office/powerpoint/2010/main" val="4035084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3805154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42948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00265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27161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25498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1333830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60328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D85344-90A7-49F8-A980-37423B3657EC}"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7D2A9A-2C75-4A4C-BBE8-B06DA90B69CF}" type="slidenum">
              <a:rPr lang="en-US" smtClean="0"/>
              <a:t>‹#›</a:t>
            </a:fld>
            <a:endParaRPr lang="en-US" dirty="0"/>
          </a:p>
        </p:txBody>
      </p:sp>
    </p:spTree>
    <p:extLst>
      <p:ext uri="{BB962C8B-B14F-4D97-AF65-F5344CB8AC3E}">
        <p14:creationId xmlns:p14="http://schemas.microsoft.com/office/powerpoint/2010/main" val="2067727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85344-90A7-49F8-A980-37423B3657EC}" type="datetimeFigureOut">
              <a:rPr lang="en-US" smtClean="0"/>
              <a:t>3/16/2018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D2A9A-2C75-4A4C-BBE8-B06DA90B69CF}" type="slidenum">
              <a:rPr lang="en-US" smtClean="0"/>
              <a:t>‹#›</a:t>
            </a:fld>
            <a:endParaRPr lang="en-US" dirty="0"/>
          </a:p>
        </p:txBody>
      </p:sp>
    </p:spTree>
    <p:extLst>
      <p:ext uri="{BB962C8B-B14F-4D97-AF65-F5344CB8AC3E}">
        <p14:creationId xmlns:p14="http://schemas.microsoft.com/office/powerpoint/2010/main" val="2338467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6443003" y="5247248"/>
            <a:ext cx="5904052" cy="1754326"/>
          </a:xfrm>
          <a:prstGeom prst="rect">
            <a:avLst/>
          </a:prstGeom>
          <a:noFill/>
        </p:spPr>
        <p:txBody>
          <a:bodyPr wrap="none" rtlCol="0">
            <a:spAutoFit/>
          </a:bodyPr>
          <a:lstStyle/>
          <a:p>
            <a:r>
              <a:rPr lang="en-US" sz="5400" b="1" dirty="0">
                <a:solidFill>
                  <a:schemeClr val="bg1"/>
                </a:solidFill>
                <a:latin typeface="Arial" panose="020B0604020202020204" pitchFamily="34" charset="0"/>
                <a:cs typeface="Arial" panose="020B0604020202020204" pitchFamily="34" charset="0"/>
              </a:rPr>
              <a:t>HARDWARE </a:t>
            </a:r>
            <a:endParaRPr lang="en-US" sz="5400" b="1" dirty="0" smtClean="0">
              <a:solidFill>
                <a:schemeClr val="bg1"/>
              </a:solidFill>
              <a:latin typeface="Arial" panose="020B0604020202020204" pitchFamily="34" charset="0"/>
              <a:cs typeface="Arial" panose="020B0604020202020204" pitchFamily="34" charset="0"/>
            </a:endParaRPr>
          </a:p>
          <a:p>
            <a:r>
              <a:rPr lang="en-US" sz="5400" b="1" dirty="0" smtClean="0">
                <a:solidFill>
                  <a:schemeClr val="bg1"/>
                </a:solidFill>
                <a:latin typeface="Arial" panose="020B0604020202020204" pitchFamily="34" charset="0"/>
                <a:cs typeface="Arial" panose="020B0604020202020204" pitchFamily="34" charset="0"/>
              </a:rPr>
              <a:t>FUNDAMENTALS</a:t>
            </a:r>
            <a:endParaRPr lang="en-US" sz="5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169"/>
            <a:ext cx="12192000" cy="6858000"/>
          </a:xfrm>
          <a:prstGeom prst="rect">
            <a:avLst/>
          </a:prstGeom>
        </p:spPr>
      </p:pic>
      <p:sp>
        <p:nvSpPr>
          <p:cNvPr id="6" name="TextBox 5"/>
          <p:cNvSpPr txBox="1"/>
          <p:nvPr/>
        </p:nvSpPr>
        <p:spPr>
          <a:xfrm>
            <a:off x="5650850" y="4104240"/>
            <a:ext cx="6541150" cy="3785652"/>
          </a:xfrm>
          <a:prstGeom prst="rect">
            <a:avLst/>
          </a:prstGeom>
          <a:noFill/>
        </p:spPr>
        <p:txBody>
          <a:bodyPr wrap="none" rtlCol="0">
            <a:spAutoFit/>
          </a:bodyPr>
          <a:lstStyle/>
          <a:p>
            <a:r>
              <a:rPr lang="en-US" sz="6000" b="1" dirty="0" smtClean="0">
                <a:solidFill>
                  <a:schemeClr val="bg1"/>
                </a:solidFill>
                <a:latin typeface="Arial" panose="020B0604020202020204" pitchFamily="34" charset="0"/>
                <a:cs typeface="Arial" panose="020B0604020202020204" pitchFamily="34" charset="0"/>
              </a:rPr>
              <a:t>FUNDAMENTALS</a:t>
            </a:r>
          </a:p>
          <a:p>
            <a:r>
              <a:rPr lang="en-US" sz="6000" b="1" dirty="0">
                <a:solidFill>
                  <a:schemeClr val="bg1"/>
                </a:solidFill>
                <a:latin typeface="Arial" panose="020B0604020202020204" pitchFamily="34" charset="0"/>
                <a:cs typeface="Arial" panose="020B0604020202020204" pitchFamily="34" charset="0"/>
              </a:rPr>
              <a:t> </a:t>
            </a:r>
            <a:r>
              <a:rPr lang="en-US" sz="6000" b="1" dirty="0" smtClean="0">
                <a:solidFill>
                  <a:schemeClr val="bg1"/>
                </a:solidFill>
                <a:latin typeface="Arial" panose="020B0604020202020204" pitchFamily="34" charset="0"/>
                <a:cs typeface="Arial" panose="020B0604020202020204" pitchFamily="34" charset="0"/>
              </a:rPr>
              <a:t>           OF</a:t>
            </a:r>
          </a:p>
          <a:p>
            <a:r>
              <a:rPr lang="en-US" sz="6000" b="1" dirty="0" smtClean="0">
                <a:solidFill>
                  <a:schemeClr val="bg1"/>
                </a:solidFill>
                <a:latin typeface="Arial" panose="020B0604020202020204" pitchFamily="34" charset="0"/>
                <a:cs typeface="Arial" panose="020B0604020202020204" pitchFamily="34" charset="0"/>
              </a:rPr>
              <a:t>    HARDWARE</a:t>
            </a:r>
          </a:p>
          <a:p>
            <a:endParaRPr lang="en-US" sz="6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7318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92" y="4293096"/>
            <a:ext cx="5415648" cy="19442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188640"/>
            <a:ext cx="4896544" cy="3784036"/>
          </a:xfrm>
          <a:prstGeom prst="rect">
            <a:avLst/>
          </a:prstGeom>
        </p:spPr>
      </p:pic>
    </p:spTree>
    <p:extLst>
      <p:ext uri="{BB962C8B-B14F-4D97-AF65-F5344CB8AC3E}">
        <p14:creationId xmlns:p14="http://schemas.microsoft.com/office/powerpoint/2010/main" val="2325197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SCANNERS</a:t>
            </a:r>
            <a:endParaRPr lang="en-US" b="1"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2819400"/>
            <a:ext cx="3886200" cy="2473854"/>
          </a:xfrm>
        </p:spPr>
      </p:pic>
      <p:sp>
        <p:nvSpPr>
          <p:cNvPr id="9" name="TextBox 8"/>
          <p:cNvSpPr txBox="1"/>
          <p:nvPr/>
        </p:nvSpPr>
        <p:spPr>
          <a:xfrm>
            <a:off x="6172200" y="1752601"/>
            <a:ext cx="40386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A scanner is an input device that scans documents such as photographs and pages of text.</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When a document is scanned, it is converted into a digital format.</a:t>
            </a:r>
          </a:p>
        </p:txBody>
      </p:sp>
    </p:spTree>
    <p:extLst>
      <p:ext uri="{BB962C8B-B14F-4D97-AF65-F5344CB8AC3E}">
        <p14:creationId xmlns:p14="http://schemas.microsoft.com/office/powerpoint/2010/main" val="56739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TYPES OF SCANNERS</a:t>
            </a:r>
            <a:endParaRPr lang="en-US" b="1"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1" y="1447800"/>
            <a:ext cx="8324855" cy="4800600"/>
          </a:xfrm>
        </p:spPr>
      </p:pic>
    </p:spTree>
    <p:extLst>
      <p:ext uri="{BB962C8B-B14F-4D97-AF65-F5344CB8AC3E}">
        <p14:creationId xmlns:p14="http://schemas.microsoft.com/office/powerpoint/2010/main" val="83808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FLATBED SCANNER</a:t>
            </a:r>
            <a:endParaRPr lang="en-US" b="1"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8125" y="2133600"/>
            <a:ext cx="3200400" cy="3200400"/>
          </a:xfrm>
        </p:spPr>
      </p:pic>
      <p:sp>
        <p:nvSpPr>
          <p:cNvPr id="9" name="TextBox 8"/>
          <p:cNvSpPr txBox="1"/>
          <p:nvPr/>
        </p:nvSpPr>
        <p:spPr>
          <a:xfrm>
            <a:off x="1905000" y="1600200"/>
            <a:ext cx="4724400"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Scan documents, photos, flat object from PC or laptop.</a:t>
            </a:r>
          </a:p>
          <a:p>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Flatbed is made up of glass pane and moving CCD array and two mirrors.</a:t>
            </a:r>
          </a:p>
        </p:txBody>
      </p:sp>
    </p:spTree>
    <p:extLst>
      <p:ext uri="{BB962C8B-B14F-4D97-AF65-F5344CB8AC3E}">
        <p14:creationId xmlns:p14="http://schemas.microsoft.com/office/powerpoint/2010/main" val="154850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WORKING OF FLAT BED</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a:latin typeface="Arial" panose="020B0604020202020204" pitchFamily="34" charset="0"/>
                <a:cs typeface="Arial" panose="020B0604020202020204" pitchFamily="34" charset="0"/>
              </a:rPr>
              <a:t>Loading a Document</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Mechanics</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Optics</a:t>
            </a:r>
          </a:p>
          <a:p>
            <a:pPr marL="0" indent="0">
              <a:buNone/>
            </a:pP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Sending a Document</a:t>
            </a:r>
          </a:p>
          <a:p>
            <a:pPr marL="0" indent="0">
              <a:buNone/>
            </a:pPr>
            <a:endParaRPr lang="en-US" b="1"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80" y="1905000"/>
            <a:ext cx="4415779" cy="4114800"/>
          </a:xfrm>
          <a:prstGeom prst="rect">
            <a:avLst/>
          </a:prstGeom>
        </p:spPr>
      </p:pic>
    </p:spTree>
    <p:extLst>
      <p:ext uri="{BB962C8B-B14F-4D97-AF65-F5344CB8AC3E}">
        <p14:creationId xmlns:p14="http://schemas.microsoft.com/office/powerpoint/2010/main" val="140129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9641" y="2099410"/>
            <a:ext cx="3252506" cy="2246769"/>
          </a:xfrm>
          <a:prstGeom prst="rect">
            <a:avLst/>
          </a:prstGeom>
          <a:noFill/>
        </p:spPr>
        <p:txBody>
          <a:bodyPr wrap="square" rtlCol="0">
            <a:spAutoFit/>
          </a:bodyPr>
          <a:lstStyle/>
          <a:p>
            <a:pPr algn="just"/>
            <a:r>
              <a:rPr lang="en-GB" sz="2000" dirty="0" smtClean="0">
                <a:latin typeface="Times New Roman" pitchFamily="18" charset="0"/>
                <a:cs typeface="Times New Roman" pitchFamily="18" charset="0"/>
              </a:rPr>
              <a:t>Plasma </a:t>
            </a:r>
            <a:r>
              <a:rPr lang="en-GB" sz="2000" dirty="0">
                <a:latin typeface="Times New Roman" pitchFamily="18" charset="0"/>
                <a:cs typeface="Times New Roman" pitchFamily="18" charset="0"/>
              </a:rPr>
              <a:t>is referred to be the main element of a fluorescent light. It is actually a gas including ions and electrons. Under normal conditions, the gals has only uncharged particles</a:t>
            </a:r>
            <a:endParaRPr lang="en-US" sz="2000" dirty="0">
              <a:latin typeface="Times New Roman" pitchFamily="18" charset="0"/>
              <a:cs typeface="Times New Roman" pitchFamily="18" charset="0"/>
            </a:endParaRPr>
          </a:p>
        </p:txBody>
      </p:sp>
      <p:pic>
        <p:nvPicPr>
          <p:cNvPr id="17412" name="Picture 4" descr="C:\Users\training\Desktop\Plasma-display-panel20150923-19009-18sew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911" y="1284494"/>
            <a:ext cx="7375300" cy="54082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03348" y="334749"/>
            <a:ext cx="4772213" cy="769441"/>
          </a:xfrm>
          <a:prstGeom prst="rect">
            <a:avLst/>
          </a:prstGeom>
        </p:spPr>
        <p:txBody>
          <a:bodyPr wrap="square">
            <a:spAutoFit/>
          </a:bodyPr>
          <a:lstStyle/>
          <a:p>
            <a:pPr algn="ctr"/>
            <a:r>
              <a:rPr lang="en-US" sz="4400" b="1" dirty="0">
                <a:latin typeface="Arial" panose="020B0604020202020204" pitchFamily="34" charset="0"/>
                <a:cs typeface="Arial" panose="020B0604020202020204" pitchFamily="34" charset="0"/>
              </a:rPr>
              <a:t>PLASMA</a:t>
            </a:r>
          </a:p>
        </p:txBody>
      </p:sp>
    </p:spTree>
    <p:extLst>
      <p:ext uri="{BB962C8B-B14F-4D97-AF65-F5344CB8AC3E}">
        <p14:creationId xmlns:p14="http://schemas.microsoft.com/office/powerpoint/2010/main" val="10811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fltVal val="0"/>
                                          </p:val>
                                        </p:tav>
                                        <p:tav tm="100000">
                                          <p:val>
                                            <p:strVal val="#ppt_w"/>
                                          </p:val>
                                        </p:tav>
                                      </p:tavLst>
                                    </p:anim>
                                    <p:anim calcmode="lin" valueType="num">
                                      <p:cBhvr>
                                        <p:cTn id="8" dur="500" fill="hold"/>
                                        <p:tgtEl>
                                          <p:spTgt spid="17412"/>
                                        </p:tgtEl>
                                        <p:attrNameLst>
                                          <p:attrName>ppt_h</p:attrName>
                                        </p:attrNameLst>
                                      </p:cBhvr>
                                      <p:tavLst>
                                        <p:tav tm="0">
                                          <p:val>
                                            <p:fltVal val="0"/>
                                          </p:val>
                                        </p:tav>
                                        <p:tav tm="100000">
                                          <p:val>
                                            <p:strVal val="#ppt_h"/>
                                          </p:val>
                                        </p:tav>
                                      </p:tavLst>
                                    </p:anim>
                                    <p:animEffect transition="in" filter="fade">
                                      <p:cBhvr>
                                        <p:cTn id="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26932" y="150004"/>
            <a:ext cx="8544207" cy="1311128"/>
          </a:xfrm>
        </p:spPr>
        <p:txBody>
          <a:bodyPr/>
          <a:lstStyle/>
          <a:p>
            <a:pPr algn="ctr"/>
            <a:r>
              <a:rPr lang="en-US" sz="4400" b="1" dirty="0"/>
              <a:t>LIQUID CRYSTAL DISPLAY (LCD)</a:t>
            </a:r>
          </a:p>
        </p:txBody>
      </p:sp>
      <p:pic>
        <p:nvPicPr>
          <p:cNvPr id="4" name="Picture 3">
            <a:extLst>
              <a:ext uri="{FF2B5EF4-FFF2-40B4-BE49-F238E27FC236}">
                <a16:creationId xmlns:a16="http://schemas.microsoft.com/office/drawing/2014/main" xmlns="" id="{1A28027F-B3F8-4DE5-80C5-7CA7679FF3B5}"/>
              </a:ext>
            </a:extLst>
          </p:cNvPr>
          <p:cNvPicPr>
            <a:picLocks noChangeAspect="1"/>
          </p:cNvPicPr>
          <p:nvPr/>
        </p:nvPicPr>
        <p:blipFill>
          <a:blip r:embed="rId3"/>
          <a:stretch>
            <a:fillRect/>
          </a:stretch>
        </p:blipFill>
        <p:spPr>
          <a:xfrm>
            <a:off x="2030583" y="1814370"/>
            <a:ext cx="8136904" cy="4669110"/>
          </a:xfrm>
          <a:prstGeom prst="rect">
            <a:avLst/>
          </a:prstGeom>
        </p:spPr>
      </p:pic>
    </p:spTree>
    <p:extLst>
      <p:ext uri="{BB962C8B-B14F-4D97-AF65-F5344CB8AC3E}">
        <p14:creationId xmlns:p14="http://schemas.microsoft.com/office/powerpoint/2010/main" val="25130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Arial" panose="020B0604020202020204" pitchFamily="34" charset="0"/>
                <a:cs typeface="Arial" panose="020B0604020202020204" pitchFamily="34" charset="0"/>
              </a:rPr>
              <a:t>CRT monitor (Cathode Ray Tube):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55640" y="2125811"/>
            <a:ext cx="6480720" cy="3949095"/>
          </a:xfrm>
          <a:prstGeom prst="rect">
            <a:avLst/>
          </a:prstGeom>
        </p:spPr>
      </p:pic>
    </p:spTree>
    <p:extLst>
      <p:ext uri="{BB962C8B-B14F-4D97-AF65-F5344CB8AC3E}">
        <p14:creationId xmlns:p14="http://schemas.microsoft.com/office/powerpoint/2010/main" val="3109333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7005"/>
          </a:xfrm>
        </p:spPr>
        <p:txBody>
          <a:bodyPr/>
          <a:lstStyle/>
          <a:p>
            <a:r>
              <a:rPr lang="en-US" dirty="0" smtClean="0">
                <a:latin typeface="Arial" panose="020B0604020202020204" pitchFamily="34" charset="0"/>
                <a:cs typeface="Arial" panose="020B0604020202020204" pitchFamily="34" charset="0"/>
              </a:rPr>
              <a:t>Laser printer:</a:t>
            </a:r>
            <a:endParaRPr lang="en-US" dirty="0">
              <a:latin typeface="Arial" panose="020B0604020202020204" pitchFamily="34" charset="0"/>
              <a:cs typeface="Arial" panose="020B0604020202020204" pitchFamily="34" charset="0"/>
            </a:endParaRPr>
          </a:p>
        </p:txBody>
      </p:sp>
      <p:pic>
        <p:nvPicPr>
          <p:cNvPr id="15362" name="Picture 2" descr="C:\Users\training\Desktop\printer - Cop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763" y="1631717"/>
            <a:ext cx="7014474" cy="482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745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950" y="255569"/>
            <a:ext cx="8532019" cy="855026"/>
          </a:xfrm>
        </p:spPr>
        <p:txBody>
          <a:bodyPr>
            <a:normAutofit fontScale="90000"/>
          </a:bodyPr>
          <a:lstStyle/>
          <a:p>
            <a:pPr algn="ctr"/>
            <a:r>
              <a:rPr lang="en-US" sz="4900" b="1" dirty="0">
                <a:latin typeface="Arial" panose="020B0604020202020204" pitchFamily="34" charset="0"/>
                <a:cs typeface="Arial" panose="020B0604020202020204" pitchFamily="34" charset="0"/>
              </a:rPr>
              <a:t>Inkjet Printer</a:t>
            </a:r>
            <a:r>
              <a:rPr lang="en-US" sz="2800" dirty="0"/>
              <a:t/>
            </a:r>
            <a:br>
              <a:rPr lang="en-US" sz="2800" dirty="0"/>
            </a:br>
            <a:endParaRPr lang="en-US" sz="2800" dirty="0"/>
          </a:p>
        </p:txBody>
      </p:sp>
      <p:pic>
        <p:nvPicPr>
          <p:cNvPr id="4" name="Picture 3" descr="C:\Users\training\Desktop\principle.gif"/>
          <p:cNvPicPr/>
          <p:nvPr/>
        </p:nvPicPr>
        <p:blipFill>
          <a:blip r:embed="rId2">
            <a:extLst>
              <a:ext uri="{28A0092B-C50C-407E-A947-70E740481C1C}">
                <a14:useLocalDpi xmlns:a14="http://schemas.microsoft.com/office/drawing/2010/main" val="0"/>
              </a:ext>
            </a:extLst>
          </a:blip>
          <a:srcRect/>
          <a:stretch>
            <a:fillRect/>
          </a:stretch>
        </p:blipFill>
        <p:spPr bwMode="auto">
          <a:xfrm>
            <a:off x="1854558" y="1616489"/>
            <a:ext cx="7498009" cy="4680520"/>
          </a:xfrm>
          <a:prstGeom prst="rect">
            <a:avLst/>
          </a:prstGeom>
          <a:noFill/>
          <a:ln>
            <a:noFill/>
          </a:ln>
        </p:spPr>
      </p:pic>
    </p:spTree>
    <p:extLst>
      <p:ext uri="{BB962C8B-B14F-4D97-AF65-F5344CB8AC3E}">
        <p14:creationId xmlns:p14="http://schemas.microsoft.com/office/powerpoint/2010/main" val="4273106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What is a Computer ?</a:t>
            </a:r>
            <a:endParaRPr lang="en-US" dirty="0"/>
          </a:p>
        </p:txBody>
      </p:sp>
      <p:sp>
        <p:nvSpPr>
          <p:cNvPr id="3" name="Content Placeholder 2"/>
          <p:cNvSpPr>
            <a:spLocks noGrp="1"/>
          </p:cNvSpPr>
          <p:nvPr>
            <p:ph idx="1"/>
          </p:nvPr>
        </p:nvSpPr>
        <p:spPr>
          <a:xfrm>
            <a:off x="838200" y="1825625"/>
            <a:ext cx="4287592" cy="4351338"/>
          </a:xfrm>
        </p:spPr>
        <p:txBody>
          <a:bodyPr/>
          <a:lstStyle/>
          <a:p>
            <a:r>
              <a:rPr lang="en-US" dirty="0">
                <a:latin typeface="Arial" panose="020B0604020202020204" pitchFamily="34" charset="0"/>
                <a:cs typeface="Arial" panose="020B0604020202020204" pitchFamily="34" charset="0"/>
              </a:rPr>
              <a:t>A computer is an electronic device that manipulates information, or data. It has the ability to </a:t>
            </a:r>
            <a:r>
              <a:rPr lang="en-US" b="1" dirty="0">
                <a:latin typeface="Arial" panose="020B0604020202020204" pitchFamily="34" charset="0"/>
                <a:cs typeface="Arial" panose="020B0604020202020204" pitchFamily="34" charset="0"/>
              </a:rPr>
              <a:t>store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retrieve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process</a:t>
            </a:r>
            <a:r>
              <a:rPr lang="en-US" dirty="0">
                <a:latin typeface="Arial" panose="020B0604020202020204" pitchFamily="34" charset="0"/>
                <a:cs typeface="Arial" panose="020B0604020202020204" pitchFamily="34" charset="0"/>
              </a:rPr>
              <a:t>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099" y="1825625"/>
            <a:ext cx="5912748" cy="3786389"/>
          </a:xfrm>
          <a:prstGeom prst="rect">
            <a:avLst/>
          </a:prstGeom>
        </p:spPr>
      </p:pic>
      <p:sp>
        <p:nvSpPr>
          <p:cNvPr id="5" name="TextBox 4"/>
          <p:cNvSpPr txBox="1"/>
          <p:nvPr/>
        </p:nvSpPr>
        <p:spPr>
          <a:xfrm>
            <a:off x="7304338" y="5992297"/>
            <a:ext cx="3018775"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Block Diagram of Computer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682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CPU</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67437"/>
            <a:ext cx="7481552" cy="4262907"/>
          </a:xfrm>
        </p:spPr>
        <p: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central processing unit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CPU</a:t>
            </a:r>
            <a:r>
              <a:rPr lang="en-US" dirty="0">
                <a:latin typeface="Arial" panose="020B0604020202020204" pitchFamily="34" charset="0"/>
                <a:cs typeface="Arial" panose="020B0604020202020204" pitchFamily="34" charset="0"/>
              </a:rPr>
              <a:t>) is an important part </a:t>
            </a:r>
            <a:r>
              <a:rPr lang="en-US" dirty="0" smtClean="0">
                <a:latin typeface="Arial" panose="020B0604020202020204" pitchFamily="34" charset="0"/>
                <a:cs typeface="Arial" panose="020B0604020202020204" pitchFamily="34" charset="0"/>
              </a:rPr>
              <a:t>of every computer.</a:t>
            </a:r>
          </a:p>
          <a:p>
            <a:r>
              <a:rPr lang="en-US" dirty="0">
                <a:latin typeface="Arial" panose="020B0604020202020204" pitchFamily="34" charset="0"/>
                <a:cs typeface="Arial" panose="020B0604020202020204" pitchFamily="34" charset="0"/>
              </a:rPr>
              <a:t>The CPU sends signals to control the other parts of the computer, almost like how a brain controls a body</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CPU is an electronic machine that works on a list of computer things to do, called </a:t>
            </a:r>
            <a:r>
              <a:rPr lang="en-US" i="1" dirty="0" smtClean="0">
                <a:latin typeface="Arial" panose="020B0604020202020204" pitchFamily="34" charset="0"/>
                <a:cs typeface="Arial" panose="020B0604020202020204" pitchFamily="34" charset="0"/>
              </a:rPr>
              <a:t>instructions.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9181" y="1262129"/>
            <a:ext cx="2853473" cy="2853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271" y="3978406"/>
            <a:ext cx="2492593" cy="2151938"/>
          </a:xfrm>
          <a:prstGeom prst="rect">
            <a:avLst/>
          </a:prstGeom>
        </p:spPr>
      </p:pic>
    </p:spTree>
    <p:extLst>
      <p:ext uri="{BB962C8B-B14F-4D97-AF65-F5344CB8AC3E}">
        <p14:creationId xmlns:p14="http://schemas.microsoft.com/office/powerpoint/2010/main" val="172518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BLOCK DIAGRAM OF CPU</a:t>
            </a:r>
            <a:endParaRPr lang="en-US" b="1"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2355"/>
            <a:ext cx="10250510" cy="4801042"/>
          </a:xfrm>
        </p:spPr>
      </p:pic>
    </p:spTree>
    <p:extLst>
      <p:ext uri="{BB962C8B-B14F-4D97-AF65-F5344CB8AC3E}">
        <p14:creationId xmlns:p14="http://schemas.microsoft.com/office/powerpoint/2010/main" val="264602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8"/>
            <a:ext cx="10515600" cy="1325563"/>
          </a:xfrm>
        </p:spPr>
        <p:txBody>
          <a:bodyPr/>
          <a:lstStyle/>
          <a:p>
            <a:pPr algn="ctr"/>
            <a:r>
              <a:rPr lang="en-US" b="1" dirty="0" smtClean="0">
                <a:latin typeface="Arial" panose="020B0604020202020204" pitchFamily="34" charset="0"/>
                <a:cs typeface="Arial" panose="020B0604020202020204" pitchFamily="34" charset="0"/>
              </a:rPr>
              <a:t>CPU BLOCKS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20231"/>
            <a:ext cx="10515600" cy="4351338"/>
          </a:xfrm>
        </p:spPr>
        <p:txBody>
          <a:bodyPr>
            <a:noAutofit/>
          </a:bodyPr>
          <a:lstStyle/>
          <a:p>
            <a:pPr marL="514350" indent="-514350">
              <a:buFont typeface="+mj-lt"/>
              <a:buAutoNum type="arabicPeriod"/>
            </a:pPr>
            <a:r>
              <a:rPr lang="en-US" b="1" dirty="0" smtClean="0">
                <a:latin typeface="Arial" panose="020B0604020202020204" pitchFamily="34" charset="0"/>
                <a:cs typeface="Arial" panose="020B0604020202020204" pitchFamily="34" charset="0"/>
              </a:rPr>
              <a:t>Clock</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clock speed</a:t>
            </a:r>
            <a:r>
              <a:rPr lang="en-US" sz="2800" dirty="0">
                <a:latin typeface="Arial" panose="020B0604020202020204" pitchFamily="34" charset="0"/>
                <a:cs typeface="Arial" panose="020B0604020202020204" pitchFamily="34" charset="0"/>
              </a:rPr>
              <a:t> typically refers to the frequency at which a chip like </a:t>
            </a:r>
            <a:r>
              <a:rPr lang="en-US" sz="2800" dirty="0" smtClean="0">
                <a:latin typeface="Arial" panose="020B0604020202020204" pitchFamily="34" charset="0"/>
                <a:cs typeface="Arial" panose="020B0604020202020204" pitchFamily="34" charset="0"/>
              </a:rPr>
              <a:t>CPU is </a:t>
            </a:r>
            <a:r>
              <a:rPr lang="en-US" sz="2800" dirty="0">
                <a:latin typeface="Arial" panose="020B0604020202020204" pitchFamily="34" charset="0"/>
                <a:cs typeface="Arial" panose="020B0604020202020204" pitchFamily="34" charset="0"/>
              </a:rPr>
              <a:t>running and is used as an indicator of the processor's speed</a:t>
            </a:r>
            <a:endParaRPr lang="en-US" sz="2800" dirty="0" smtClean="0">
              <a:latin typeface="Arial" panose="020B0604020202020204" pitchFamily="34" charset="0"/>
              <a:cs typeface="Arial" panose="020B0604020202020204" pitchFamily="34" charset="0"/>
            </a:endParaRPr>
          </a:p>
          <a:p>
            <a:pPr marL="514350" indent="-514350">
              <a:buFont typeface="+mj-lt"/>
              <a:buAutoNum type="arabicPeriod"/>
            </a:pPr>
            <a:r>
              <a:rPr lang="en-US" b="1" dirty="0" smtClean="0">
                <a:latin typeface="Arial" panose="020B0604020202020204" pitchFamily="34" charset="0"/>
                <a:cs typeface="Arial" panose="020B0604020202020204" pitchFamily="34" charset="0"/>
              </a:rPr>
              <a:t>Accumulator</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In a computer's </a:t>
            </a:r>
            <a:r>
              <a:rPr lang="en-US" sz="2800" dirty="0" smtClean="0">
                <a:latin typeface="Arial" panose="020B0604020202020204" pitchFamily="34" charset="0"/>
                <a:cs typeface="Arial" panose="020B0604020202020204" pitchFamily="34" charset="0"/>
              </a:rPr>
              <a:t>CPU, </a:t>
            </a:r>
            <a:r>
              <a:rPr lang="en-US" sz="2800" dirty="0">
                <a:latin typeface="Arial" panose="020B0604020202020204" pitchFamily="34" charset="0"/>
                <a:cs typeface="Arial" panose="020B0604020202020204" pitchFamily="34" charset="0"/>
              </a:rPr>
              <a:t>an </a:t>
            </a:r>
            <a:r>
              <a:rPr lang="en-US" sz="2800" b="1" dirty="0">
                <a:latin typeface="Arial" panose="020B0604020202020204" pitchFamily="34" charset="0"/>
                <a:cs typeface="Arial" panose="020B0604020202020204" pitchFamily="34" charset="0"/>
              </a:rPr>
              <a:t>accumulator</a:t>
            </a:r>
            <a:r>
              <a:rPr lang="en-US" sz="2800" dirty="0">
                <a:latin typeface="Arial" panose="020B0604020202020204" pitchFamily="34" charset="0"/>
                <a:cs typeface="Arial" panose="020B0604020202020204" pitchFamily="34" charset="0"/>
              </a:rPr>
              <a:t> is a </a:t>
            </a:r>
            <a:r>
              <a:rPr lang="en-US" sz="2800" dirty="0" smtClean="0">
                <a:latin typeface="Arial" panose="020B0604020202020204" pitchFamily="34" charset="0"/>
                <a:cs typeface="Arial" panose="020B0604020202020204" pitchFamily="34" charset="0"/>
              </a:rPr>
              <a:t>register</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in which intermediate</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arithmetic and logic results are stored.</a:t>
            </a:r>
          </a:p>
          <a:p>
            <a:pPr marL="514350" indent="-514350">
              <a:buFont typeface="+mj-lt"/>
              <a:buAutoNum type="arabicPeriod"/>
            </a:pPr>
            <a:r>
              <a:rPr lang="en-US" b="1" dirty="0" smtClean="0">
                <a:latin typeface="Arial" panose="020B0604020202020204" pitchFamily="34" charset="0"/>
                <a:cs typeface="Arial" panose="020B0604020202020204" pitchFamily="34" charset="0"/>
              </a:rPr>
              <a:t>Program Counter</a:t>
            </a:r>
          </a:p>
          <a:p>
            <a:pPr lvl="1">
              <a:buFont typeface="Wingdings" panose="05000000000000000000" pitchFamily="2" charset="2"/>
              <a:buChar char="Ø"/>
            </a:pPr>
            <a:r>
              <a:rPr lang="en-US" sz="2800" dirty="0">
                <a:latin typeface="Arial" panose="020B0604020202020204" pitchFamily="34" charset="0"/>
                <a:cs typeface="Arial" panose="020B0604020202020204" pitchFamily="34" charset="0"/>
              </a:rPr>
              <a:t>A </a:t>
            </a:r>
            <a:r>
              <a:rPr lang="en-US" sz="2800" b="1" dirty="0">
                <a:latin typeface="Arial" panose="020B0604020202020204" pitchFamily="34" charset="0"/>
                <a:cs typeface="Arial" panose="020B0604020202020204" pitchFamily="34" charset="0"/>
              </a:rPr>
              <a:t>program counter</a:t>
            </a:r>
            <a:r>
              <a:rPr lang="en-US" sz="2800" dirty="0">
                <a:latin typeface="Arial" panose="020B0604020202020204" pitchFamily="34" charset="0"/>
                <a:cs typeface="Arial" panose="020B0604020202020204" pitchFamily="34" charset="0"/>
              </a:rPr>
              <a:t> is a register in a </a:t>
            </a:r>
            <a:r>
              <a:rPr lang="en-US" sz="2800" b="1" dirty="0">
                <a:latin typeface="Arial" panose="020B0604020202020204" pitchFamily="34" charset="0"/>
                <a:cs typeface="Arial" panose="020B0604020202020204" pitchFamily="34" charset="0"/>
              </a:rPr>
              <a:t>computer</a:t>
            </a:r>
            <a:r>
              <a:rPr lang="en-US" sz="2800" dirty="0">
                <a:latin typeface="Arial" panose="020B0604020202020204" pitchFamily="34" charset="0"/>
                <a:cs typeface="Arial" panose="020B0604020202020204" pitchFamily="34" charset="0"/>
              </a:rPr>
              <a:t> processor that contains the address (location) of the instruction being executed at the current time.</a:t>
            </a:r>
          </a:p>
        </p:txBody>
      </p:sp>
    </p:spTree>
    <p:extLst>
      <p:ext uri="{BB962C8B-B14F-4D97-AF65-F5344CB8AC3E}">
        <p14:creationId xmlns:p14="http://schemas.microsoft.com/office/powerpoint/2010/main" val="93951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PROCESSOR FAMILIES</a:t>
            </a:r>
            <a:endParaRPr lang="en-US" b="1" dirty="0">
              <a:latin typeface="Arial" panose="020B0604020202020204" pitchFamily="34" charset="0"/>
              <a:cs typeface="Arial" panose="020B0604020202020204" pitchFamily="34" charset="0"/>
            </a:endParaRPr>
          </a:p>
        </p:txBody>
      </p:sp>
      <p:sp>
        <p:nvSpPr>
          <p:cNvPr id="5" name="Content Placeholder 4"/>
          <p:cNvSpPr>
            <a:spLocks noGrp="1"/>
          </p:cNvSpPr>
          <p:nvPr>
            <p:ph sz="half" idx="1"/>
          </p:nvPr>
        </p:nvSpPr>
        <p:spPr/>
        <p:txBody>
          <a:bodyPr/>
          <a:lstStyle/>
          <a:p>
            <a:pPr marL="514350" indent="-514350">
              <a:buFont typeface="+mj-lt"/>
              <a:buAutoNum type="arabicPeriod"/>
            </a:pPr>
            <a:r>
              <a:rPr lang="en-US" b="1" dirty="0">
                <a:latin typeface="Arial" panose="020B0604020202020204" pitchFamily="34" charset="0"/>
                <a:cs typeface="Arial" panose="020B0604020202020204" pitchFamily="34" charset="0"/>
              </a:rPr>
              <a:t>The 4-bit processors</a:t>
            </a:r>
            <a:r>
              <a:rPr lang="en-US" dirty="0">
                <a:latin typeface="Arial" panose="020B0604020202020204" pitchFamily="34" charset="0"/>
                <a:cs typeface="Arial" panose="020B0604020202020204" pitchFamily="34" charset="0"/>
              </a:rPr>
              <a:t>                                     </a:t>
            </a:r>
          </a:p>
          <a:p>
            <a:pPr marL="1028700" lvl="1" indent="-571500">
              <a:buFont typeface="+mj-lt"/>
              <a:buAutoNum type="romanUcPeriod"/>
            </a:pPr>
            <a:r>
              <a:rPr lang="en-US" sz="2800" dirty="0">
                <a:latin typeface="Arial" panose="020B0604020202020204" pitchFamily="34" charset="0"/>
                <a:cs typeface="Arial" panose="020B0604020202020204" pitchFamily="34" charset="0"/>
              </a:rPr>
              <a:t>Intel 4004</a:t>
            </a:r>
          </a:p>
          <a:p>
            <a:pPr marL="514350" indent="-514350">
              <a:buFont typeface="+mj-lt"/>
              <a:buAutoNum type="arabicPeriod"/>
            </a:pPr>
            <a:r>
              <a:rPr lang="en-US" b="1" dirty="0">
                <a:latin typeface="Arial" panose="020B0604020202020204" pitchFamily="34" charset="0"/>
                <a:cs typeface="Arial" panose="020B0604020202020204" pitchFamily="34" charset="0"/>
              </a:rPr>
              <a:t>The 8-bit processors</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8008</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8080</a:t>
            </a:r>
          </a:p>
          <a:p>
            <a:pPr marL="514350" indent="-514350">
              <a:buFont typeface="+mj-lt"/>
              <a:buAutoNum type="arabicPeriod"/>
            </a:pPr>
            <a:r>
              <a:rPr lang="en-US" b="1" dirty="0">
                <a:latin typeface="Arial" panose="020B0604020202020204" pitchFamily="34" charset="0"/>
                <a:cs typeface="Arial" panose="020B0604020202020204" pitchFamily="34" charset="0"/>
              </a:rPr>
              <a:t>The 16-bit processors</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8086</a:t>
            </a:r>
          </a:p>
          <a:p>
            <a:pPr marL="971550" lvl="1" indent="-514350">
              <a:buFont typeface="+mj-lt"/>
              <a:buAutoNum type="romanUcPeriod"/>
            </a:pPr>
            <a:r>
              <a:rPr lang="en-US" sz="2800" dirty="0">
                <a:latin typeface="Arial" panose="020B0604020202020204" pitchFamily="34" charset="0"/>
                <a:cs typeface="Arial" panose="020B0604020202020204" pitchFamily="34" charset="0"/>
              </a:rPr>
              <a:t>8088</a:t>
            </a:r>
          </a:p>
          <a:p>
            <a:pPr marL="0" indent="0">
              <a:buNone/>
            </a:pPr>
            <a:endParaRPr lang="en-US" dirty="0"/>
          </a:p>
        </p:txBody>
      </p:sp>
      <p:sp>
        <p:nvSpPr>
          <p:cNvPr id="6" name="Content Placeholder 5"/>
          <p:cNvSpPr>
            <a:spLocks noGrp="1"/>
          </p:cNvSpPr>
          <p:nvPr>
            <p:ph sz="half" idx="2"/>
          </p:nvPr>
        </p:nvSpPr>
        <p:spPr/>
        <p:txBody>
          <a:bodyPr/>
          <a:lstStyle/>
          <a:p>
            <a:pPr marL="514350" indent="-514350">
              <a:buAutoNum type="arabicPeriod" startAt="4"/>
            </a:pPr>
            <a:r>
              <a:rPr lang="en-US" b="1" dirty="0" smtClean="0">
                <a:latin typeface="Arial" panose="020B0604020202020204" pitchFamily="34" charset="0"/>
                <a:cs typeface="Arial" panose="020B0604020202020204" pitchFamily="34" charset="0"/>
              </a:rPr>
              <a:t>The 32-bit processors</a:t>
            </a:r>
          </a:p>
          <a:p>
            <a:pPr marL="971550" lvl="1" indent="-514350">
              <a:buAutoNum type="romanUcPeriod"/>
            </a:pPr>
            <a:r>
              <a:rPr lang="en-US" sz="2800" dirty="0" smtClean="0">
                <a:latin typeface="Arial" panose="020B0604020202020204" pitchFamily="34" charset="0"/>
                <a:cs typeface="Arial" panose="020B0604020202020204" pitchFamily="34" charset="0"/>
              </a:rPr>
              <a:t>Pentium II</a:t>
            </a:r>
          </a:p>
          <a:p>
            <a:pPr marL="971550" lvl="1" indent="-514350">
              <a:buAutoNum type="romanUcPeriod"/>
            </a:pPr>
            <a:r>
              <a:rPr lang="en-US" sz="2800" dirty="0" smtClean="0">
                <a:latin typeface="Arial" panose="020B0604020202020204" pitchFamily="34" charset="0"/>
                <a:cs typeface="Arial" panose="020B0604020202020204" pitchFamily="34" charset="0"/>
              </a:rPr>
              <a:t>Intel Core</a:t>
            </a:r>
          </a:p>
          <a:p>
            <a:pPr marL="514350" indent="-514350">
              <a:buAutoNum type="arabicPeriod" startAt="4"/>
            </a:pPr>
            <a:r>
              <a:rPr lang="en-US" b="1" dirty="0" smtClean="0">
                <a:latin typeface="Arial" panose="020B0604020202020204" pitchFamily="34" charset="0"/>
                <a:cs typeface="Arial" panose="020B0604020202020204" pitchFamily="34" charset="0"/>
              </a:rPr>
              <a:t>The 64-bit processors</a:t>
            </a:r>
          </a:p>
          <a:p>
            <a:pPr marL="971550" lvl="1" indent="-514350">
              <a:buAutoNum type="romanUcPeriod"/>
            </a:pPr>
            <a:r>
              <a:rPr lang="en-US" sz="2800" dirty="0" smtClean="0">
                <a:latin typeface="Arial" panose="020B0604020202020204" pitchFamily="34" charset="0"/>
                <a:cs typeface="Arial" panose="020B0604020202020204" pitchFamily="34" charset="0"/>
              </a:rPr>
              <a:t>Core i7</a:t>
            </a:r>
          </a:p>
          <a:p>
            <a:pPr marL="457200" lvl="1" indent="0">
              <a:buNone/>
            </a:pPr>
            <a:endParaRPr lang="en-US" dirty="0"/>
          </a:p>
        </p:txBody>
      </p:sp>
    </p:spTree>
    <p:extLst>
      <p:ext uri="{BB962C8B-B14F-4D97-AF65-F5344CB8AC3E}">
        <p14:creationId xmlns:p14="http://schemas.microsoft.com/office/powerpoint/2010/main" val="2506689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pPr algn="ctr"/>
            <a:r>
              <a:rPr lang="en-US" b="1" dirty="0" smtClean="0">
                <a:latin typeface="Arial" panose="020B0604020202020204" pitchFamily="34" charset="0"/>
                <a:cs typeface="Arial" panose="020B0604020202020204" pitchFamily="34" charset="0"/>
              </a:rPr>
              <a:t>RISC AND CISC</a:t>
            </a:r>
            <a:endParaRPr lang="en-US" b="1" dirty="0">
              <a:latin typeface="Arial" panose="020B0604020202020204" pitchFamily="34" charset="0"/>
              <a:cs typeface="Arial" panose="020B0604020202020204" pitchFamily="34" charset="0"/>
            </a:endParaRPr>
          </a:p>
        </p:txBody>
      </p:sp>
      <p:pic>
        <p:nvPicPr>
          <p:cNvPr id="4" name="table"/>
          <p:cNvPicPr>
            <a:picLocks noGrp="1" noChangeAspect="1"/>
          </p:cNvPicPr>
          <p:nvPr>
            <p:ph idx="1"/>
          </p:nvPr>
        </p:nvPicPr>
        <p:blipFill>
          <a:blip r:embed="rId2"/>
          <a:stretch>
            <a:fillRect/>
          </a:stretch>
        </p:blipFill>
        <p:spPr>
          <a:xfrm>
            <a:off x="838199" y="1568047"/>
            <a:ext cx="10241475" cy="4832752"/>
          </a:xfrm>
          <a:prstGeom prst="rect">
            <a:avLst/>
          </a:prstGeom>
        </p:spPr>
      </p:pic>
    </p:spTree>
    <p:extLst>
      <p:ext uri="{BB962C8B-B14F-4D97-AF65-F5344CB8AC3E}">
        <p14:creationId xmlns:p14="http://schemas.microsoft.com/office/powerpoint/2010/main" val="226168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820"/>
            <a:ext cx="10515600" cy="1325563"/>
          </a:xfrm>
        </p:spPr>
        <p:txBody>
          <a:bodyPr/>
          <a:lstStyle/>
          <a:p>
            <a:pPr algn="ctr"/>
            <a:r>
              <a:rPr lang="en-US" b="1" dirty="0" smtClean="0">
                <a:latin typeface="Arial" panose="020B0604020202020204" pitchFamily="34" charset="0"/>
                <a:cs typeface="Arial" panose="020B0604020202020204" pitchFamily="34" charset="0"/>
              </a:rPr>
              <a:t>OPERATION</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246076"/>
            <a:ext cx="10515600" cy="4351338"/>
          </a:xfrm>
        </p:spPr>
        <p:txBody>
          <a:bodyPr>
            <a:noAutofit/>
          </a:bodyPr>
          <a:lstStyle/>
          <a:p>
            <a:pPr marL="514350" indent="-514350">
              <a:buFont typeface="+mj-lt"/>
              <a:buAutoNum type="arabicPeriod"/>
            </a:pPr>
            <a:r>
              <a:rPr lang="en-US" b="1" dirty="0" smtClean="0">
                <a:latin typeface="Arial" panose="020B0604020202020204" pitchFamily="34" charset="0"/>
                <a:cs typeface="Arial" panose="020B0604020202020204" pitchFamily="34" charset="0"/>
              </a:rPr>
              <a:t>Fetch:</a:t>
            </a:r>
          </a:p>
          <a:p>
            <a:pPr lvl="1"/>
            <a:r>
              <a:rPr lang="en-US" sz="2800" dirty="0">
                <a:latin typeface="Arial" panose="020B0604020202020204" pitchFamily="34" charset="0"/>
                <a:cs typeface="Arial" panose="020B0604020202020204" pitchFamily="34" charset="0"/>
              </a:rPr>
              <a:t>In the first step, the processor fetches the instruction from the memory. </a:t>
            </a: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instruction is transferred from memory to instruction </a:t>
            </a:r>
            <a:r>
              <a:rPr lang="en-US" sz="2800" dirty="0" smtClean="0">
                <a:latin typeface="Arial" panose="020B0604020202020204" pitchFamily="34" charset="0"/>
                <a:cs typeface="Arial" panose="020B0604020202020204" pitchFamily="34" charset="0"/>
              </a:rPr>
              <a:t>register.</a:t>
            </a:r>
          </a:p>
          <a:p>
            <a:pPr marL="514350" indent="-514350">
              <a:buFont typeface="+mj-lt"/>
              <a:buAutoNum type="arabicPeriod"/>
            </a:pPr>
            <a:r>
              <a:rPr lang="en-US" b="1" dirty="0" smtClean="0">
                <a:latin typeface="Arial" panose="020B0604020202020204" pitchFamily="34" charset="0"/>
                <a:cs typeface="Arial" panose="020B0604020202020204" pitchFamily="34" charset="0"/>
              </a:rPr>
              <a:t>Decode:</a:t>
            </a:r>
          </a:p>
          <a:p>
            <a:pPr lvl="1"/>
            <a:r>
              <a:rPr lang="en-US" sz="2800" dirty="0">
                <a:latin typeface="Arial" panose="020B0604020202020204" pitchFamily="34" charset="0"/>
                <a:cs typeface="Arial" panose="020B0604020202020204" pitchFamily="34" charset="0"/>
              </a:rPr>
              <a:t>In this step, the instruction is decoded by the processor. </a:t>
            </a: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processor gets any operand if required by the instruction. </a:t>
            </a:r>
            <a:endParaRPr lang="en-US" sz="2800" dirty="0" smtClean="0">
              <a:latin typeface="Arial" panose="020B0604020202020204" pitchFamily="34" charset="0"/>
              <a:cs typeface="Arial" panose="020B0604020202020204" pitchFamily="34" charset="0"/>
            </a:endParaRPr>
          </a:p>
          <a:p>
            <a:pPr marL="514350" indent="-514350">
              <a:buAutoNum type="arabicPeriod" startAt="3"/>
            </a:pPr>
            <a:r>
              <a:rPr lang="en-US" b="1" dirty="0" smtClean="0">
                <a:latin typeface="Arial" panose="020B0604020202020204" pitchFamily="34" charset="0"/>
                <a:cs typeface="Arial" panose="020B0604020202020204" pitchFamily="34" charset="0"/>
              </a:rPr>
              <a:t>Execute:</a:t>
            </a:r>
          </a:p>
          <a:p>
            <a:pPr lvl="1"/>
            <a:r>
              <a:rPr lang="en-US" sz="2800" dirty="0">
                <a:latin typeface="Arial" panose="020B0604020202020204" pitchFamily="34" charset="0"/>
                <a:cs typeface="Arial" panose="020B0604020202020204" pitchFamily="34" charset="0"/>
              </a:rPr>
              <a:t>In the last phase, the processor execute the instruction, it </a:t>
            </a:r>
            <a:r>
              <a:rPr lang="en-US" sz="2800" dirty="0" smtClean="0">
                <a:latin typeface="Arial" panose="020B0604020202020204" pitchFamily="34" charset="0"/>
                <a:cs typeface="Arial" panose="020B0604020202020204" pitchFamily="34" charset="0"/>
              </a:rPr>
              <a:t>stores </a:t>
            </a:r>
            <a:r>
              <a:rPr lang="en-US" sz="2800" dirty="0">
                <a:latin typeface="Arial" panose="020B0604020202020204" pitchFamily="34" charset="0"/>
                <a:cs typeface="Arial" panose="020B0604020202020204" pitchFamily="34" charset="0"/>
              </a:rPr>
              <a:t>in </a:t>
            </a:r>
            <a:r>
              <a:rPr lang="en-US" sz="2800" dirty="0" smtClean="0">
                <a:latin typeface="Arial" panose="020B0604020202020204" pitchFamily="34" charset="0"/>
                <a:cs typeface="Arial" panose="020B0604020202020204" pitchFamily="34" charset="0"/>
              </a:rPr>
              <a:t>register.</a:t>
            </a:r>
          </a:p>
        </p:txBody>
      </p:sp>
    </p:spTree>
    <p:extLst>
      <p:ext uri="{BB962C8B-B14F-4D97-AF65-F5344CB8AC3E}">
        <p14:creationId xmlns:p14="http://schemas.microsoft.com/office/powerpoint/2010/main" val="222764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MULTIPROCESSING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a:latin typeface="Arial" panose="020B0604020202020204" pitchFamily="34" charset="0"/>
                <a:cs typeface="Arial" panose="020B0604020202020204" pitchFamily="34" charset="0"/>
              </a:rPr>
              <a:t>Multiprocessing</a:t>
            </a:r>
            <a:r>
              <a:rPr lang="en-US" dirty="0">
                <a:latin typeface="Arial" panose="020B0604020202020204" pitchFamily="34" charset="0"/>
                <a:cs typeface="Arial" panose="020B0604020202020204" pitchFamily="34" charset="0"/>
              </a:rPr>
              <a:t> is the use of two or more central processing units (CPUs) within a single </a:t>
            </a:r>
            <a:r>
              <a:rPr lang="en-US" b="1" dirty="0">
                <a:latin typeface="Arial" panose="020B0604020202020204" pitchFamily="34" charset="0"/>
                <a:cs typeface="Arial" panose="020B0604020202020204" pitchFamily="34" charset="0"/>
              </a:rPr>
              <a:t>computer</a:t>
            </a:r>
            <a:r>
              <a:rPr lang="en-US" dirty="0">
                <a:latin typeface="Arial" panose="020B0604020202020204" pitchFamily="34" charset="0"/>
                <a:cs typeface="Arial" panose="020B0604020202020204" pitchFamily="34" charset="0"/>
              </a:rPr>
              <a:t> system.</a:t>
            </a:r>
          </a:p>
          <a:p>
            <a:r>
              <a:rPr lang="en-US" dirty="0" smtClean="0">
                <a:latin typeface="Arial" panose="020B0604020202020204" pitchFamily="34" charset="0"/>
                <a:cs typeface="Arial" panose="020B0604020202020204" pitchFamily="34" charset="0"/>
              </a:rPr>
              <a:t>Ability </a:t>
            </a:r>
            <a:r>
              <a:rPr lang="en-US" dirty="0">
                <a:latin typeface="Arial" panose="020B0604020202020204" pitchFamily="34" charset="0"/>
                <a:cs typeface="Arial" panose="020B0604020202020204" pitchFamily="34" charset="0"/>
              </a:rPr>
              <a:t>of a system to support more than one processor or the ability to allocate tasks between them.</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198" y="3656457"/>
            <a:ext cx="7508382" cy="2543175"/>
          </a:xfrm>
          <a:prstGeom prst="rect">
            <a:avLst/>
          </a:prstGeom>
        </p:spPr>
      </p:pic>
    </p:spTree>
    <p:extLst>
      <p:ext uri="{BB962C8B-B14F-4D97-AF65-F5344CB8AC3E}">
        <p14:creationId xmlns:p14="http://schemas.microsoft.com/office/powerpoint/2010/main" val="151344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MULTIPROGRAMMING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smtClean="0">
                <a:latin typeface="Arial" panose="020B0604020202020204" pitchFamily="34" charset="0"/>
                <a:cs typeface="Arial" panose="020B0604020202020204" pitchFamily="34" charset="0"/>
              </a:rPr>
              <a:t>Multiprogramming</a:t>
            </a:r>
            <a:r>
              <a:rPr lang="en-US" dirty="0" smtClean="0">
                <a:latin typeface="Arial" panose="020B0604020202020204" pitchFamily="34" charset="0"/>
                <a:cs typeface="Arial" panose="020B0604020202020204" pitchFamily="34" charset="0"/>
              </a:rPr>
              <a:t> means parallel processing in which several programs are run at the same time on a uniprocessor.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986" y="3126594"/>
            <a:ext cx="6697014" cy="3404246"/>
          </a:xfrm>
          <a:prstGeom prst="rect">
            <a:avLst/>
          </a:prstGeom>
        </p:spPr>
      </p:pic>
    </p:spTree>
    <p:extLst>
      <p:ext uri="{BB962C8B-B14F-4D97-AF65-F5344CB8AC3E}">
        <p14:creationId xmlns:p14="http://schemas.microsoft.com/office/powerpoint/2010/main" val="561429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MULTITASKING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1"/>
            <a:ext cx="8686800" cy="2914621"/>
          </a:xfrm>
        </p:spPr>
        <p:txBody>
          <a:bodyPr>
            <a:normAutofit/>
          </a:bodyPr>
          <a:lstStyle/>
          <a:p>
            <a:r>
              <a:rPr lang="en-US" sz="2400" dirty="0">
                <a:latin typeface="Arial" panose="020B0604020202020204" pitchFamily="34" charset="0"/>
                <a:cs typeface="Arial" panose="020B0604020202020204" pitchFamily="34" charset="0"/>
              </a:rPr>
              <a:t>Multitasking, in an operating system, is allowing a user to perform more than one computer task (such as the operation of an application program) at a time.</a:t>
            </a:r>
          </a:p>
          <a:p>
            <a:r>
              <a:rPr lang="en-US" sz="2400" dirty="0">
                <a:latin typeface="Arial" panose="020B0604020202020204" pitchFamily="34" charset="0"/>
                <a:cs typeface="Arial" panose="020B0604020202020204" pitchFamily="34" charset="0"/>
              </a:rPr>
              <a:t>When you open your Web browser and then open Word at the same time, you are causing the operating system to do multitasking.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886200"/>
            <a:ext cx="3467100" cy="2439034"/>
          </a:xfrm>
          <a:prstGeom prst="rect">
            <a:avLst/>
          </a:prstGeom>
        </p:spPr>
      </p:pic>
    </p:spTree>
    <p:extLst>
      <p:ext uri="{BB962C8B-B14F-4D97-AF65-F5344CB8AC3E}">
        <p14:creationId xmlns:p14="http://schemas.microsoft.com/office/powerpoint/2010/main" val="2939020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MULTITHREADING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In </a:t>
            </a:r>
            <a:r>
              <a:rPr lang="en-US" b="1" dirty="0" smtClean="0">
                <a:latin typeface="Arial" panose="020B0604020202020204" pitchFamily="34" charset="0"/>
                <a:cs typeface="Arial" panose="020B0604020202020204" pitchFamily="34" charset="0"/>
              </a:rPr>
              <a:t>computer architecture</a:t>
            </a:r>
            <a:r>
              <a:rPr lang="en-US"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a:t>
            </a:r>
            <a:r>
              <a:rPr lang="en-US" b="1" dirty="0" smtClean="0">
                <a:latin typeface="Arial" panose="020B0604020202020204" pitchFamily="34" charset="0"/>
                <a:cs typeface="Arial" panose="020B0604020202020204" pitchFamily="34" charset="0"/>
              </a:rPr>
              <a:t>ultithreading</a:t>
            </a:r>
            <a:r>
              <a:rPr lang="en-US" dirty="0">
                <a:latin typeface="Arial" panose="020B0604020202020204" pitchFamily="34" charset="0"/>
                <a:cs typeface="Arial" panose="020B0604020202020204" pitchFamily="34" charset="0"/>
              </a:rPr>
              <a:t> is the ability of a </a:t>
            </a:r>
            <a:r>
              <a:rPr lang="en-US" b="1" dirty="0" smtClean="0">
                <a:latin typeface="Arial" panose="020B0604020202020204" pitchFamily="34" charset="0"/>
                <a:cs typeface="Arial" panose="020B0604020202020204" pitchFamily="34" charset="0"/>
              </a:rPr>
              <a:t>CPU</a:t>
            </a:r>
            <a:r>
              <a:rPr lang="en-US" dirty="0">
                <a:latin typeface="Arial" panose="020B0604020202020204" pitchFamily="34" charset="0"/>
                <a:cs typeface="Arial" panose="020B0604020202020204" pitchFamily="34" charset="0"/>
              </a:rPr>
              <a:t> to execute multiple processes or threads concurrently, appropriately supported by the operating system.</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752" y="3226177"/>
            <a:ext cx="4211391" cy="3224182"/>
          </a:xfrm>
          <a:prstGeom prst="rect">
            <a:avLst/>
          </a:prstGeom>
        </p:spPr>
      </p:pic>
    </p:spTree>
    <p:extLst>
      <p:ext uri="{BB962C8B-B14F-4D97-AF65-F5344CB8AC3E}">
        <p14:creationId xmlns:p14="http://schemas.microsoft.com/office/powerpoint/2010/main" val="224342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861934"/>
          </a:xfrm>
        </p:spPr>
        <p:txBody>
          <a:bodyPr/>
          <a:lstStyle/>
          <a:p>
            <a:r>
              <a:rPr lang="en-US" b="1" dirty="0" smtClean="0">
                <a:latin typeface="Arial" panose="020B0604020202020204" pitchFamily="34" charset="0"/>
                <a:cs typeface="Arial" panose="020B0604020202020204" pitchFamily="34" charset="0"/>
              </a:rPr>
              <a:t>HARDWARE &amp; SOFTWARE</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262130"/>
            <a:ext cx="6824730" cy="5434884"/>
          </a:xfrm>
        </p:spPr>
        <p:txBody>
          <a:bodyPr/>
          <a:lstStyle/>
          <a:p>
            <a:r>
              <a:rPr lang="en-US" b="1" dirty="0" smtClean="0"/>
              <a:t>Hardware</a:t>
            </a:r>
            <a:r>
              <a:rPr lang="en-US" dirty="0" smtClean="0"/>
              <a:t>: </a:t>
            </a:r>
            <a:r>
              <a:rPr lang="en-US" dirty="0">
                <a:latin typeface="Arial" panose="020B0604020202020204" pitchFamily="34" charset="0"/>
                <a:cs typeface="Arial" panose="020B0604020202020204" pitchFamily="34" charset="0"/>
              </a:rPr>
              <a:t>Computer hardware is any physical device used in or with your </a:t>
            </a:r>
            <a:r>
              <a:rPr lang="en-US" dirty="0" smtClean="0">
                <a:latin typeface="Arial" panose="020B0604020202020204" pitchFamily="34" charset="0"/>
                <a:cs typeface="Arial" panose="020B0604020202020204" pitchFamily="34" charset="0"/>
              </a:rPr>
              <a:t>machine.</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Software:</a:t>
            </a:r>
            <a:r>
              <a:rPr lang="en-US" dirty="0">
                <a:latin typeface="Times New Roman" pitchFamily="18" charset="0"/>
                <a:cs typeface="Times New Roman" pitchFamily="18" charset="0"/>
              </a:rPr>
              <a:t> </a:t>
            </a:r>
            <a:r>
              <a:rPr lang="en-US" dirty="0">
                <a:latin typeface="Arial" panose="020B0604020202020204" pitchFamily="34" charset="0"/>
                <a:cs typeface="Arial" panose="020B0604020202020204" pitchFamily="34" charset="0"/>
              </a:rPr>
              <a:t>Software is a collection of instructions that enable the user to interact with a computer, its hardware, or perform tasks.</a:t>
            </a:r>
          </a:p>
          <a:p>
            <a:endParaRPr lang="en-US" b="1"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877" y="1146221"/>
            <a:ext cx="3961193" cy="2306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77" y="4100437"/>
            <a:ext cx="3961193" cy="2306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9695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HYPER-THREADING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90688"/>
            <a:ext cx="5730025" cy="5044963"/>
          </a:xfrm>
        </p:spPr>
        <p:txBody>
          <a:bodyPr/>
          <a:lstStyle/>
          <a:p>
            <a:r>
              <a:rPr lang="en-US" b="1" dirty="0" smtClean="0">
                <a:latin typeface="Arial" panose="020B0604020202020204" pitchFamily="34" charset="0"/>
                <a:cs typeface="Arial" panose="020B0604020202020204" pitchFamily="34" charset="0"/>
              </a:rPr>
              <a:t>Hyper</a:t>
            </a:r>
            <a:r>
              <a:rPr lang="en-US" dirty="0" smtClean="0">
                <a:latin typeface="Arial" panose="020B0604020202020204" pitchFamily="34" charset="0"/>
                <a:cs typeface="Arial" panose="020B0604020202020204" pitchFamily="34" charset="0"/>
              </a:rPr>
              <a:t>-</a:t>
            </a:r>
            <a:r>
              <a:rPr lang="en-US" b="1" dirty="0" smtClean="0">
                <a:latin typeface="Arial" panose="020B0604020202020204" pitchFamily="34" charset="0"/>
                <a:cs typeface="Arial" panose="020B0604020202020204" pitchFamily="34" charset="0"/>
              </a:rPr>
              <a:t>Threading</a:t>
            </a:r>
            <a:r>
              <a:rPr lang="en-US" dirty="0" smtClean="0">
                <a:latin typeface="Arial" panose="020B0604020202020204" pitchFamily="34" charset="0"/>
                <a:cs typeface="Arial" panose="020B0604020202020204" pitchFamily="34" charset="0"/>
              </a:rPr>
              <a:t> is a technology used by some Intel microprocessor.</a:t>
            </a:r>
          </a:p>
          <a:p>
            <a:r>
              <a:rPr lang="en-US" dirty="0" smtClean="0">
                <a:latin typeface="Arial" panose="020B0604020202020204" pitchFamily="34" charset="0"/>
                <a:cs typeface="Arial" panose="020B0604020202020204" pitchFamily="34" charset="0"/>
              </a:rPr>
              <a:t> It allows a single microprocessor to act like two separate processors to the operating system and the application programs that use it.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1377" y="1596980"/>
            <a:ext cx="4928853" cy="5196914"/>
          </a:xfrm>
          <a:prstGeom prst="rect">
            <a:avLst/>
          </a:prstGeom>
        </p:spPr>
      </p:pic>
    </p:spTree>
    <p:extLst>
      <p:ext uri="{BB962C8B-B14F-4D97-AF65-F5344CB8AC3E}">
        <p14:creationId xmlns:p14="http://schemas.microsoft.com/office/powerpoint/2010/main" val="422568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9453" y="298115"/>
            <a:ext cx="9144000" cy="886741"/>
          </a:xfrm>
        </p:spPr>
        <p:txBody>
          <a:bodyPr>
            <a:normAutofit/>
          </a:bodyPr>
          <a:lstStyle/>
          <a:p>
            <a:r>
              <a:rPr lang="en-US" sz="4400" b="1" dirty="0" smtClean="0">
                <a:latin typeface="Arial" panose="020B0604020202020204" pitchFamily="34" charset="0"/>
                <a:cs typeface="Arial" panose="020B0604020202020204" pitchFamily="34" charset="0"/>
              </a:rPr>
              <a:t>ROM (Read Only Memory)</a:t>
            </a:r>
            <a:endParaRPr lang="en-US" sz="4400" b="1" dirty="0">
              <a:latin typeface="Arial" panose="020B0604020202020204" pitchFamily="34" charset="0"/>
              <a:cs typeface="Arial" panose="020B0604020202020204" pitchFamily="34" charset="0"/>
            </a:endParaRPr>
          </a:p>
        </p:txBody>
      </p:sp>
      <p:sp>
        <p:nvSpPr>
          <p:cNvPr id="4" name="AutoShape 2" descr="Related image"/>
          <p:cNvSpPr>
            <a:spLocks noChangeAspect="1" noChangeArrowheads="1"/>
          </p:cNvSpPr>
          <p:nvPr/>
        </p:nvSpPr>
        <p:spPr bwMode="auto">
          <a:xfrm>
            <a:off x="4096509" y="3268439"/>
            <a:ext cx="4970217" cy="4970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r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r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6936218" y="3049498"/>
            <a:ext cx="5063947" cy="2941262"/>
          </a:xfrm>
          <a:prstGeom prst="rect">
            <a:avLst/>
          </a:prstGeom>
        </p:spPr>
      </p:pic>
      <p:sp>
        <p:nvSpPr>
          <p:cNvPr id="11" name="TextBox 10"/>
          <p:cNvSpPr txBox="1"/>
          <p:nvPr/>
        </p:nvSpPr>
        <p:spPr>
          <a:xfrm>
            <a:off x="1028102" y="1705652"/>
            <a:ext cx="5656033"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smtClean="0"/>
              <a:t>Non volatile Memory</a:t>
            </a:r>
          </a:p>
          <a:p>
            <a:pPr marL="457200" indent="-457200">
              <a:buFont typeface="Wingdings" panose="05000000000000000000" pitchFamily="2" charset="2"/>
              <a:buChar char="ü"/>
            </a:pPr>
            <a:r>
              <a:rPr lang="en-US" sz="2800" dirty="0" smtClean="0"/>
              <a:t>Memory cannot be modified easily</a:t>
            </a:r>
          </a:p>
          <a:p>
            <a:pPr marL="457200" indent="-457200">
              <a:buFont typeface="Wingdings" panose="05000000000000000000" pitchFamily="2" charset="2"/>
              <a:buChar char="ü"/>
            </a:pPr>
            <a:r>
              <a:rPr lang="en-US" sz="2800" dirty="0" smtClean="0"/>
              <a:t>Helps in loading in Operating System</a:t>
            </a:r>
            <a:endParaRPr lang="en-US" sz="2800" dirty="0"/>
          </a:p>
        </p:txBody>
      </p:sp>
    </p:spTree>
    <p:extLst>
      <p:ext uri="{BB962C8B-B14F-4D97-AF65-F5344CB8AC3E}">
        <p14:creationId xmlns:p14="http://schemas.microsoft.com/office/powerpoint/2010/main" val="3718199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37" y="180304"/>
            <a:ext cx="10515600" cy="591467"/>
          </a:xfrm>
        </p:spPr>
        <p:txBody>
          <a:bodyPr>
            <a:normAutofit fontScale="90000"/>
          </a:bodyPr>
          <a:lstStyle/>
          <a:p>
            <a:pPr algn="ctr"/>
            <a:r>
              <a:rPr lang="en-US" b="1" dirty="0" smtClean="0">
                <a:latin typeface="Arial" panose="020B0604020202020204" pitchFamily="34" charset="0"/>
                <a:cs typeface="Arial" panose="020B0604020202020204" pitchFamily="34" charset="0"/>
              </a:rPr>
              <a:t>TYPES OF ROM</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1079" y="962741"/>
            <a:ext cx="10515600" cy="2604707"/>
          </a:xfrm>
        </p:spPr>
        <p:txBody>
          <a:bodyPr/>
          <a:lstStyle/>
          <a:p>
            <a:pPr algn="just"/>
            <a:r>
              <a:rPr lang="en-US" dirty="0" smtClean="0"/>
              <a:t>ROM (Read Only Memory)</a:t>
            </a:r>
            <a:endParaRPr lang="en-US" dirty="0"/>
          </a:p>
          <a:p>
            <a:pPr algn="just"/>
            <a:r>
              <a:rPr lang="en-US" dirty="0" smtClean="0"/>
              <a:t>PROM (Programmable Read Only Memory)</a:t>
            </a:r>
            <a:endParaRPr lang="en-US" dirty="0"/>
          </a:p>
          <a:p>
            <a:pPr algn="just"/>
            <a:r>
              <a:rPr lang="en-US" dirty="0" smtClean="0"/>
              <a:t>EPROM (Erasable Programmable Read Only Memory)</a:t>
            </a:r>
            <a:endParaRPr lang="en-US" dirty="0"/>
          </a:p>
          <a:p>
            <a:pPr algn="just"/>
            <a:r>
              <a:rPr lang="en-US" dirty="0" smtClean="0"/>
              <a:t>EEPROM (Electronically Erasable Read Only Memory)</a:t>
            </a:r>
            <a:endParaRPr lang="en-US" dirty="0"/>
          </a:p>
          <a:p>
            <a:pPr algn="just"/>
            <a:r>
              <a:rPr lang="en-US" dirty="0"/>
              <a:t>Flash </a:t>
            </a:r>
            <a:r>
              <a:rPr lang="en-US" dirty="0" smtClean="0"/>
              <a:t>memory</a:t>
            </a:r>
            <a:endParaRPr lang="en-US" dirty="0"/>
          </a:p>
          <a:p>
            <a:pPr marL="0" indent="0">
              <a:buNone/>
            </a:pPr>
            <a:endParaRPr lang="en-US" dirty="0"/>
          </a:p>
        </p:txBody>
      </p:sp>
      <p:pic>
        <p:nvPicPr>
          <p:cNvPr id="8" name="Picture 7"/>
          <p:cNvPicPr>
            <a:picLocks noChangeAspect="1"/>
          </p:cNvPicPr>
          <p:nvPr/>
        </p:nvPicPr>
        <p:blipFill>
          <a:blip r:embed="rId2"/>
          <a:stretch>
            <a:fillRect/>
          </a:stretch>
        </p:blipFill>
        <p:spPr>
          <a:xfrm>
            <a:off x="506569" y="3758418"/>
            <a:ext cx="11204619" cy="3000375"/>
          </a:xfrm>
          <a:prstGeom prst="rect">
            <a:avLst/>
          </a:prstGeom>
        </p:spPr>
      </p:pic>
    </p:spTree>
    <p:extLst>
      <p:ext uri="{BB962C8B-B14F-4D97-AF65-F5344CB8AC3E}">
        <p14:creationId xmlns:p14="http://schemas.microsoft.com/office/powerpoint/2010/main" val="72523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difference between ram and r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96214" y="0"/>
            <a:ext cx="12659932" cy="6709893"/>
          </a:xfrm>
          <a:prstGeom prst="rect">
            <a:avLst/>
          </a:prstGeom>
        </p:spPr>
      </p:pic>
    </p:spTree>
    <p:extLst>
      <p:ext uri="{BB962C8B-B14F-4D97-AF65-F5344CB8AC3E}">
        <p14:creationId xmlns:p14="http://schemas.microsoft.com/office/powerpoint/2010/main" val="1782324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Arial" panose="020B0604020202020204" pitchFamily="34" charset="0"/>
                <a:cs typeface="Arial" panose="020B0604020202020204" pitchFamily="34" charset="0"/>
              </a:rPr>
              <a:t>RAM</a:t>
            </a:r>
            <a:r>
              <a:rPr lang="en-US" sz="5400" dirty="0" smtClean="0">
                <a:latin typeface="Arial" panose="020B0604020202020204" pitchFamily="34" charset="0"/>
                <a:cs typeface="Arial" panose="020B0604020202020204" pitchFamily="34" charset="0"/>
              </a:rPr>
              <a:t> </a:t>
            </a:r>
            <a:r>
              <a:rPr lang="en-US" sz="6000" dirty="0" smtClean="0">
                <a:latin typeface="Arial" panose="020B0604020202020204" pitchFamily="34" charset="0"/>
                <a:cs typeface="Arial" panose="020B0604020202020204" pitchFamily="34" charset="0"/>
              </a:rPr>
              <a:t>(</a:t>
            </a:r>
            <a:r>
              <a:rPr lang="en-US" sz="3600" dirty="0" smtClean="0">
                <a:latin typeface="Arial" panose="020B0604020202020204" pitchFamily="34" charset="0"/>
                <a:cs typeface="Arial" panose="020B0604020202020204" pitchFamily="34" charset="0"/>
              </a:rPr>
              <a:t>Random Access Memory</a:t>
            </a:r>
            <a:r>
              <a:rPr lang="en-US" sz="6000" dirty="0" smtClean="0">
                <a:latin typeface="Arial" panose="020B0604020202020204" pitchFamily="34" charset="0"/>
                <a:cs typeface="Arial" panose="020B0604020202020204" pitchFamily="34" charset="0"/>
              </a:rPr>
              <a:t>)</a:t>
            </a:r>
            <a:endParaRPr lang="en-US" sz="60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5955" y="1175533"/>
            <a:ext cx="5069982" cy="43513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838200" y="1817163"/>
            <a:ext cx="54477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Ram is placed in computing devices.</a:t>
            </a:r>
            <a:endParaRPr lang="en-US" sz="2800" dirty="0">
              <a:latin typeface="Arial" panose="020B0604020202020204" pitchFamily="34" charset="0"/>
              <a:cs typeface="Arial" panose="020B0604020202020204" pitchFamily="34" charset="0"/>
            </a:endParaRPr>
          </a:p>
        </p:txBody>
      </p:sp>
      <p:sp>
        <p:nvSpPr>
          <p:cNvPr id="9" name="TextBox 8"/>
          <p:cNvSpPr txBox="1"/>
          <p:nvPr/>
        </p:nvSpPr>
        <p:spPr>
          <a:xfrm>
            <a:off x="817004" y="4662994"/>
            <a:ext cx="54477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RAM </a:t>
            </a:r>
            <a:r>
              <a:rPr lang="en-US" sz="2800" dirty="0">
                <a:latin typeface="Arial" panose="020B0604020202020204" pitchFamily="34" charset="0"/>
                <a:cs typeface="Arial" panose="020B0604020202020204" pitchFamily="34" charset="0"/>
              </a:rPr>
              <a:t>is much faster to read from and write to than other kinds of storage in a computer</a:t>
            </a:r>
          </a:p>
        </p:txBody>
      </p:sp>
      <p:sp>
        <p:nvSpPr>
          <p:cNvPr id="10" name="TextBox 9"/>
          <p:cNvSpPr txBox="1"/>
          <p:nvPr/>
        </p:nvSpPr>
        <p:spPr>
          <a:xfrm>
            <a:off x="817004" y="2967073"/>
            <a:ext cx="5982728" cy="1661993"/>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Operating system, Application </a:t>
            </a:r>
          </a:p>
          <a:p>
            <a:r>
              <a:rPr lang="en-US" sz="2800" dirty="0" smtClean="0">
                <a:latin typeface="Arial" panose="020B0604020202020204" pitchFamily="34" charset="0"/>
                <a:cs typeface="Arial" panose="020B0604020202020204" pitchFamily="34" charset="0"/>
              </a:rPr>
              <a:t>     programs and data in current use</a:t>
            </a:r>
          </a:p>
          <a:p>
            <a:r>
              <a:rPr lang="en-US" sz="2800" dirty="0" smtClean="0">
                <a:latin typeface="Arial" panose="020B0604020202020204" pitchFamily="34" charset="0"/>
                <a:cs typeface="Arial" panose="020B0604020202020204" pitchFamily="34" charset="0"/>
              </a:rPr>
              <a:t>     are stored in ram.</a:t>
            </a:r>
          </a:p>
          <a:p>
            <a:r>
              <a:rPr lang="en-US" dirty="0" smtClean="0"/>
              <a:t>  </a:t>
            </a:r>
            <a:endParaRPr lang="en-US" dirty="0"/>
          </a:p>
        </p:txBody>
      </p:sp>
    </p:spTree>
    <p:extLst>
      <p:ext uri="{BB962C8B-B14F-4D97-AF65-F5344CB8AC3E}">
        <p14:creationId xmlns:p14="http://schemas.microsoft.com/office/powerpoint/2010/main" val="38838172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229"/>
            <a:ext cx="10515600" cy="1325563"/>
          </a:xfrm>
        </p:spPr>
        <p:txBody>
          <a:bodyPr>
            <a:normAutofit/>
          </a:bodyPr>
          <a:lstStyle/>
          <a:p>
            <a:r>
              <a:rPr lang="en-US" sz="6000" dirty="0" smtClean="0">
                <a:latin typeface="Arial" panose="020B0604020202020204" pitchFamily="34" charset="0"/>
                <a:cs typeface="Arial" panose="020B0604020202020204" pitchFamily="34" charset="0"/>
              </a:rPr>
              <a:t>                   TYPES</a:t>
            </a:r>
            <a:endParaRPr lang="en-US" sz="6000" dirty="0">
              <a:latin typeface="Arial" panose="020B0604020202020204" pitchFamily="34" charset="0"/>
              <a:cs typeface="Arial" panose="020B0604020202020204" pitchFamily="34" charset="0"/>
            </a:endParaRP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3413954390"/>
              </p:ext>
            </p:extLst>
          </p:nvPr>
        </p:nvGraphicFramePr>
        <p:xfrm>
          <a:off x="6467061" y="1558792"/>
          <a:ext cx="5510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p:cNvSpPr txBox="1"/>
          <p:nvPr/>
        </p:nvSpPr>
        <p:spPr>
          <a:xfrm>
            <a:off x="838200" y="2093843"/>
            <a:ext cx="5433392"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SRAM stands for (</a:t>
            </a:r>
            <a:r>
              <a:rPr lang="en-US" sz="2800" b="1" dirty="0" smtClean="0">
                <a:latin typeface="Arial" panose="020B0604020202020204" pitchFamily="34" charset="0"/>
                <a:cs typeface="Arial" panose="020B0604020202020204" pitchFamily="34" charset="0"/>
              </a:rPr>
              <a:t>Static Random Access Memory</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p:txBody>
      </p:sp>
      <p:sp>
        <p:nvSpPr>
          <p:cNvPr id="27" name="TextBox 26"/>
          <p:cNvSpPr txBox="1"/>
          <p:nvPr/>
        </p:nvSpPr>
        <p:spPr>
          <a:xfrm>
            <a:off x="834825" y="3829223"/>
            <a:ext cx="5126724"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smtClean="0">
                <a:latin typeface="Arial" panose="020B0604020202020204" pitchFamily="34" charset="0"/>
                <a:cs typeface="Arial" panose="020B0604020202020204" pitchFamily="34" charset="0"/>
              </a:rPr>
              <a:t> DRAM stands for (</a:t>
            </a:r>
            <a:r>
              <a:rPr lang="en-US" sz="2800" b="1" dirty="0" smtClean="0">
                <a:latin typeface="Arial" panose="020B0604020202020204" pitchFamily="34" charset="0"/>
                <a:cs typeface="Arial" panose="020B0604020202020204" pitchFamily="34" charset="0"/>
              </a:rPr>
              <a:t>Dynamic </a:t>
            </a:r>
          </a:p>
          <a:p>
            <a:r>
              <a:rPr lang="en-US" sz="2800" b="1" dirty="0" smtClean="0">
                <a:latin typeface="Arial" panose="020B0604020202020204" pitchFamily="34" charset="0"/>
                <a:cs typeface="Arial" panose="020B0604020202020204" pitchFamily="34" charset="0"/>
              </a:rPr>
              <a:t>    Random Access Memory</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5166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425146"/>
            <a:ext cx="5157787" cy="823912"/>
          </a:xfrm>
        </p:spPr>
        <p:txBody>
          <a:bodyPr>
            <a:noAutofit/>
          </a:bodyPr>
          <a:lstStyle/>
          <a:p>
            <a:r>
              <a:rPr lang="en-US" sz="5400" dirty="0" smtClean="0"/>
              <a:t>           SRAM</a:t>
            </a:r>
            <a:endParaRPr lang="en-US" sz="5400" dirty="0"/>
          </a:p>
        </p:txBody>
      </p:sp>
      <p:sp>
        <p:nvSpPr>
          <p:cNvPr id="4" name="Content Placeholder 3"/>
          <p:cNvSpPr>
            <a:spLocks noGrp="1"/>
          </p:cNvSpPr>
          <p:nvPr>
            <p:ph sz="half" idx="2"/>
          </p:nvPr>
        </p:nvSpPr>
        <p:spPr>
          <a:xfrm>
            <a:off x="863234" y="1471795"/>
            <a:ext cx="5157787" cy="4629653"/>
          </a:xfrm>
        </p:spPr>
        <p:txBody>
          <a:bodyPr>
            <a:normAutofit lnSpcReduction="10000"/>
          </a:bodyPr>
          <a:lstStyle/>
          <a:p>
            <a:r>
              <a:rPr lang="en-US" dirty="0" smtClean="0"/>
              <a:t>Retains </a:t>
            </a:r>
            <a:r>
              <a:rPr lang="en-US" dirty="0"/>
              <a:t>data bits in its memory as long as power is being </a:t>
            </a:r>
            <a:r>
              <a:rPr lang="en-US" dirty="0" smtClean="0"/>
              <a:t>supplied and uses transistor to store.</a:t>
            </a:r>
          </a:p>
          <a:p>
            <a:r>
              <a:rPr lang="en-US" dirty="0"/>
              <a:t>SRAM does not have to be periodically refreshed. </a:t>
            </a:r>
            <a:endParaRPr lang="en-US" dirty="0" smtClean="0"/>
          </a:p>
          <a:p>
            <a:r>
              <a:rPr lang="en-US" dirty="0"/>
              <a:t>Static RAM provides faster access to data and is more </a:t>
            </a:r>
            <a:r>
              <a:rPr lang="en-US" dirty="0" smtClean="0"/>
              <a:t>expensive.</a:t>
            </a:r>
          </a:p>
          <a:p>
            <a:r>
              <a:rPr lang="en-US" dirty="0"/>
              <a:t>SRAM is used </a:t>
            </a:r>
            <a:r>
              <a:rPr lang="en-US" dirty="0" smtClean="0"/>
              <a:t>for a computer's</a:t>
            </a:r>
            <a:r>
              <a:rPr lang="en-US" dirty="0"/>
              <a:t> </a:t>
            </a:r>
            <a:r>
              <a:rPr lang="en-US" dirty="0" smtClean="0"/>
              <a:t>cache</a:t>
            </a:r>
            <a:r>
              <a:rPr lang="en-US" dirty="0"/>
              <a:t> </a:t>
            </a:r>
            <a:r>
              <a:rPr lang="en-US" dirty="0" smtClean="0"/>
              <a:t>memory</a:t>
            </a:r>
          </a:p>
          <a:p>
            <a:endParaRPr lang="en-US" dirty="0" smtClean="0"/>
          </a:p>
          <a:p>
            <a:endParaRPr lang="en-US" dirty="0"/>
          </a:p>
        </p:txBody>
      </p:sp>
      <p:sp>
        <p:nvSpPr>
          <p:cNvPr id="5" name="Text Placeholder 4"/>
          <p:cNvSpPr>
            <a:spLocks noGrp="1"/>
          </p:cNvSpPr>
          <p:nvPr>
            <p:ph type="body" sz="quarter" idx="3"/>
          </p:nvPr>
        </p:nvSpPr>
        <p:spPr>
          <a:xfrm>
            <a:off x="6160477" y="436869"/>
            <a:ext cx="5183188" cy="823912"/>
          </a:xfrm>
        </p:spPr>
        <p:txBody>
          <a:bodyPr>
            <a:noAutofit/>
          </a:bodyPr>
          <a:lstStyle/>
          <a:p>
            <a:r>
              <a:rPr lang="en-US" sz="5400" dirty="0" smtClean="0">
                <a:latin typeface="Arial" panose="020B0604020202020204" pitchFamily="34" charset="0"/>
                <a:cs typeface="Arial" panose="020B0604020202020204" pitchFamily="34" charset="0"/>
              </a:rPr>
              <a:t>        DRAM</a:t>
            </a:r>
            <a:endParaRPr lang="en-US" sz="5400" dirty="0">
              <a:latin typeface="Arial" panose="020B0604020202020204" pitchFamily="34" charset="0"/>
              <a:cs typeface="Arial" panose="020B0604020202020204" pitchFamily="34" charset="0"/>
            </a:endParaRPr>
          </a:p>
        </p:txBody>
      </p:sp>
      <p:sp>
        <p:nvSpPr>
          <p:cNvPr id="6" name="Content Placeholder 5"/>
          <p:cNvSpPr>
            <a:spLocks noGrp="1"/>
          </p:cNvSpPr>
          <p:nvPr>
            <p:ph sz="quarter" idx="4"/>
          </p:nvPr>
        </p:nvSpPr>
        <p:spPr>
          <a:xfrm>
            <a:off x="6160477" y="1471795"/>
            <a:ext cx="5183188" cy="3678283"/>
          </a:xfrm>
        </p:spPr>
        <p:txBody>
          <a:bodyPr>
            <a:normAutofit lnSpcReduction="10000"/>
          </a:bodyPr>
          <a:lstStyle/>
          <a:p>
            <a:r>
              <a:rPr lang="en-US" dirty="0" smtClean="0"/>
              <a:t>DRAM uses a capacitor to store each bit of data.</a:t>
            </a:r>
          </a:p>
          <a:p>
            <a:r>
              <a:rPr lang="en-US" dirty="0" smtClean="0"/>
              <a:t>DRAM need to </a:t>
            </a:r>
            <a:r>
              <a:rPr lang="en-US" dirty="0"/>
              <a:t>be periodically refreshed. </a:t>
            </a:r>
            <a:endParaRPr lang="en-US" dirty="0" smtClean="0"/>
          </a:p>
          <a:p>
            <a:r>
              <a:rPr lang="en-US" dirty="0" smtClean="0"/>
              <a:t>Dynamic Ram provides faster access to data and is less expensive.</a:t>
            </a:r>
          </a:p>
          <a:p>
            <a:r>
              <a:rPr lang="en-US" dirty="0" smtClean="0"/>
              <a:t>DRAM is used for a computer’s main memory</a:t>
            </a:r>
            <a:endParaRPr lang="en-US" dirty="0"/>
          </a:p>
          <a:p>
            <a:endParaRPr lang="en-US" dirty="0"/>
          </a:p>
        </p:txBody>
      </p:sp>
    </p:spTree>
    <p:extLst>
      <p:ext uri="{BB962C8B-B14F-4D97-AF65-F5344CB8AC3E}">
        <p14:creationId xmlns:p14="http://schemas.microsoft.com/office/powerpoint/2010/main" val="20810934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676" y="350227"/>
            <a:ext cx="10515600" cy="1158875"/>
          </a:xfrm>
        </p:spPr>
        <p:txBody>
          <a:bodyPr/>
          <a:lstStyle/>
          <a:p>
            <a:r>
              <a:rPr lang="en-US" dirty="0" smtClean="0">
                <a:latin typeface="Arial" panose="020B0604020202020204" pitchFamily="34" charset="0"/>
                <a:cs typeface="Arial" panose="020B0604020202020204" pitchFamily="34" charset="0"/>
              </a:rPr>
              <a:t>TYPES OF DRAM</a:t>
            </a:r>
            <a:endParaRPr lang="en-US"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240429"/>
              </p:ext>
            </p:extLst>
          </p:nvPr>
        </p:nvGraphicFramePr>
        <p:xfrm>
          <a:off x="6541478" y="1509102"/>
          <a:ext cx="5515706" cy="4100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902676" y="1828800"/>
            <a:ext cx="59634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DDR1</a:t>
            </a:r>
            <a:r>
              <a:rPr lang="en-US" sz="3200" dirty="0" smtClean="0"/>
              <a:t>(</a:t>
            </a:r>
            <a:r>
              <a:rPr lang="en-US" sz="3200" b="1" dirty="0"/>
              <a:t> </a:t>
            </a:r>
            <a:r>
              <a:rPr lang="en-US" sz="3200" b="1" dirty="0" smtClean="0"/>
              <a:t>Double </a:t>
            </a:r>
            <a:r>
              <a:rPr lang="en-US" sz="3200" b="1" dirty="0"/>
              <a:t>D</a:t>
            </a:r>
            <a:r>
              <a:rPr lang="en-US" sz="3200" b="1" dirty="0" smtClean="0"/>
              <a:t>ata </a:t>
            </a:r>
            <a:r>
              <a:rPr lang="en-US" sz="3200" b="1" dirty="0"/>
              <a:t>R</a:t>
            </a:r>
            <a:r>
              <a:rPr lang="en-US" sz="3200" b="1" dirty="0" smtClean="0"/>
              <a:t>ate</a:t>
            </a:r>
            <a:r>
              <a:rPr lang="en-US" sz="3200" b="1" dirty="0"/>
              <a:t> </a:t>
            </a:r>
            <a:r>
              <a:rPr lang="en-US" sz="3200" b="1" dirty="0" smtClean="0">
                <a:latin typeface="Arial" panose="020B0604020202020204" pitchFamily="34" charset="0"/>
                <a:cs typeface="Arial" panose="020B0604020202020204" pitchFamily="34" charset="0"/>
              </a:rPr>
              <a:t>1</a:t>
            </a:r>
            <a:r>
              <a:rPr lang="en-US" sz="3200" dirty="0" smtClean="0"/>
              <a:t>).</a:t>
            </a:r>
            <a:endParaRPr lang="en-US" sz="3200" dirty="0"/>
          </a:p>
        </p:txBody>
      </p:sp>
      <p:sp>
        <p:nvSpPr>
          <p:cNvPr id="7" name="TextBox 6"/>
          <p:cNvSpPr txBox="1"/>
          <p:nvPr/>
        </p:nvSpPr>
        <p:spPr>
          <a:xfrm>
            <a:off x="902676" y="3292533"/>
            <a:ext cx="5453159"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DDR2(</a:t>
            </a:r>
            <a:r>
              <a:rPr lang="en-US" sz="3200" b="1" dirty="0"/>
              <a:t>Double Data Rate </a:t>
            </a:r>
            <a:r>
              <a:rPr lang="en-US" sz="3200" b="1" dirty="0" smtClean="0">
                <a:latin typeface="Arial" panose="020B0604020202020204" pitchFamily="34" charset="0"/>
                <a:cs typeface="Arial" panose="020B0604020202020204" pitchFamily="34" charset="0"/>
              </a:rPr>
              <a:t>2</a:t>
            </a:r>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9" name="TextBox 8"/>
          <p:cNvSpPr txBox="1"/>
          <p:nvPr/>
        </p:nvSpPr>
        <p:spPr>
          <a:xfrm>
            <a:off x="902676" y="4747846"/>
            <a:ext cx="5453159" cy="861774"/>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DDR3(</a:t>
            </a:r>
            <a:r>
              <a:rPr lang="en-US" sz="3200" b="1" dirty="0"/>
              <a:t>Double Data Rate </a:t>
            </a:r>
            <a:r>
              <a:rPr lang="en-US" sz="3200" b="1" dirty="0" smtClean="0">
                <a:latin typeface="Arial" panose="020B0604020202020204" pitchFamily="34" charset="0"/>
                <a:cs typeface="Arial" panose="020B0604020202020204" pitchFamily="34" charset="0"/>
              </a:rPr>
              <a:t>3</a:t>
            </a:r>
            <a:r>
              <a:rPr lang="en-US" sz="3200" dirty="0" smtClean="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417636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What is DDR?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"Double Data Rate" means that it can fetch data on both the up and the down cycles of the clock, unlike the previous versions of RAM which only fetched on one clock edge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pic>
        <p:nvPicPr>
          <p:cNvPr id="1026" name="Picture 2" descr="C:\Users\GMAYEKAR\Desktop\Images\DD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3429000"/>
            <a:ext cx="63246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77" y="309699"/>
            <a:ext cx="11605846" cy="1325563"/>
          </a:xfrm>
        </p:spPr>
        <p:txBody>
          <a:bodyPr/>
          <a:lstStyle/>
          <a:p>
            <a:r>
              <a:rPr lang="en-US" dirty="0" smtClean="0">
                <a:latin typeface="Arial" panose="020B0604020202020204" pitchFamily="34" charset="0"/>
                <a:cs typeface="Arial" panose="020B0604020202020204" pitchFamily="34" charset="0"/>
              </a:rPr>
              <a:t>Comparison between DDR1,DDR2 &amp; DDR3</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804088201"/>
              </p:ext>
            </p:extLst>
          </p:nvPr>
        </p:nvGraphicFramePr>
        <p:xfrm>
          <a:off x="2031999" y="2433581"/>
          <a:ext cx="8128001" cy="2833968"/>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xmlns="" val="20000"/>
                    </a:ext>
                  </a:extLst>
                </a:gridCol>
                <a:gridCol w="1161143">
                  <a:extLst>
                    <a:ext uri="{9D8B030D-6E8A-4147-A177-3AD203B41FA5}">
                      <a16:colId xmlns:a16="http://schemas.microsoft.com/office/drawing/2014/main" xmlns="" val="20001"/>
                    </a:ext>
                  </a:extLst>
                </a:gridCol>
                <a:gridCol w="1161143">
                  <a:extLst>
                    <a:ext uri="{9D8B030D-6E8A-4147-A177-3AD203B41FA5}">
                      <a16:colId xmlns:a16="http://schemas.microsoft.com/office/drawing/2014/main" xmlns="" val="20002"/>
                    </a:ext>
                  </a:extLst>
                </a:gridCol>
                <a:gridCol w="1161143">
                  <a:extLst>
                    <a:ext uri="{9D8B030D-6E8A-4147-A177-3AD203B41FA5}">
                      <a16:colId xmlns:a16="http://schemas.microsoft.com/office/drawing/2014/main" xmlns="" val="20003"/>
                    </a:ext>
                  </a:extLst>
                </a:gridCol>
                <a:gridCol w="1318566">
                  <a:extLst>
                    <a:ext uri="{9D8B030D-6E8A-4147-A177-3AD203B41FA5}">
                      <a16:colId xmlns:a16="http://schemas.microsoft.com/office/drawing/2014/main" xmlns="" val="20004"/>
                    </a:ext>
                  </a:extLst>
                </a:gridCol>
                <a:gridCol w="1003720">
                  <a:extLst>
                    <a:ext uri="{9D8B030D-6E8A-4147-A177-3AD203B41FA5}">
                      <a16:colId xmlns:a16="http://schemas.microsoft.com/office/drawing/2014/main" xmlns="" val="20005"/>
                    </a:ext>
                  </a:extLst>
                </a:gridCol>
                <a:gridCol w="1161143">
                  <a:extLst>
                    <a:ext uri="{9D8B030D-6E8A-4147-A177-3AD203B41FA5}">
                      <a16:colId xmlns:a16="http://schemas.microsoft.com/office/drawing/2014/main" xmlns="" val="20006"/>
                    </a:ext>
                  </a:extLst>
                </a:gridCol>
              </a:tblGrid>
              <a:tr h="867474">
                <a:tc>
                  <a:txBody>
                    <a:bodyPr/>
                    <a:lstStyle/>
                    <a:p>
                      <a:r>
                        <a:rPr lang="en-US" dirty="0" smtClean="0"/>
                        <a:t>DRAM</a:t>
                      </a:r>
                      <a:endParaRPr lang="en-US" dirty="0"/>
                    </a:p>
                  </a:txBody>
                  <a:tcPr/>
                </a:tc>
                <a:tc>
                  <a:txBody>
                    <a:bodyPr/>
                    <a:lstStyle/>
                    <a:p>
                      <a:r>
                        <a:rPr lang="en-US" dirty="0" smtClean="0"/>
                        <a:t>Internal Rate (MHz)</a:t>
                      </a:r>
                      <a:endParaRPr lang="en-US" dirty="0"/>
                    </a:p>
                  </a:txBody>
                  <a:tcPr/>
                </a:tc>
                <a:tc>
                  <a:txBody>
                    <a:bodyPr/>
                    <a:lstStyle/>
                    <a:p>
                      <a:r>
                        <a:rPr lang="en-US" dirty="0" smtClean="0"/>
                        <a:t>Bus clock (MHz)</a:t>
                      </a:r>
                      <a:endParaRPr lang="en-US" dirty="0"/>
                    </a:p>
                  </a:txBody>
                  <a:tcPr/>
                </a:tc>
                <a:tc>
                  <a:txBody>
                    <a:bodyPr/>
                    <a:lstStyle/>
                    <a:p>
                      <a:r>
                        <a:rPr lang="en-US" dirty="0" smtClean="0"/>
                        <a:t>Prefetch</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Rate</a:t>
                      </a:r>
                    </a:p>
                    <a:p>
                      <a:r>
                        <a:rPr lang="en-US" dirty="0" smtClean="0"/>
                        <a:t>(MT/s)</a:t>
                      </a:r>
                      <a:endParaRPr lang="en-US" dirty="0"/>
                    </a:p>
                  </a:txBody>
                  <a:tcPr/>
                </a:tc>
                <a:tc>
                  <a:txBody>
                    <a:bodyPr/>
                    <a:lstStyle/>
                    <a:p>
                      <a:r>
                        <a:rPr lang="en-US" dirty="0" smtClean="0"/>
                        <a:t>Transfer</a:t>
                      </a:r>
                      <a:r>
                        <a:rPr lang="en-US" baseline="0" dirty="0" smtClean="0"/>
                        <a:t> Rate (GB/s)</a:t>
                      </a:r>
                      <a:endParaRPr lang="en-US" dirty="0"/>
                    </a:p>
                  </a:txBody>
                  <a:tcPr/>
                </a:tc>
                <a:tc>
                  <a:txBody>
                    <a:bodyPr/>
                    <a:lstStyle/>
                    <a:p>
                      <a:r>
                        <a:rPr lang="en-US" dirty="0" smtClean="0"/>
                        <a:t>Voltage</a:t>
                      </a:r>
                    </a:p>
                    <a:p>
                      <a:r>
                        <a:rPr lang="en-US" dirty="0" smtClean="0"/>
                        <a:t>    (V)</a:t>
                      </a:r>
                    </a:p>
                    <a:p>
                      <a:endParaRPr lang="en-US" dirty="0" smtClean="0"/>
                    </a:p>
                    <a:p>
                      <a:endParaRPr lang="en-US" dirty="0"/>
                    </a:p>
                  </a:txBody>
                  <a:tcPr/>
                </a:tc>
                <a:extLst>
                  <a:ext uri="{0D108BD9-81ED-4DB2-BD59-A6C34878D82A}">
                    <a16:rowId xmlns:a16="http://schemas.microsoft.com/office/drawing/2014/main" xmlns="" val="10000"/>
                  </a:ext>
                </a:extLst>
              </a:tr>
              <a:tr h="502584">
                <a:tc>
                  <a:txBody>
                    <a:bodyPr/>
                    <a:lstStyle/>
                    <a:p>
                      <a:r>
                        <a:rPr lang="en-US" dirty="0" smtClean="0"/>
                        <a:t>DDR1</a:t>
                      </a:r>
                      <a:endParaRPr lang="en-US" dirty="0"/>
                    </a:p>
                  </a:txBody>
                  <a:tcPr/>
                </a:tc>
                <a:tc>
                  <a:txBody>
                    <a:bodyPr/>
                    <a:lstStyle/>
                    <a:p>
                      <a:r>
                        <a:rPr lang="en-US" dirty="0" smtClean="0"/>
                        <a:t>133-200</a:t>
                      </a:r>
                      <a:endParaRPr lang="en-US" dirty="0"/>
                    </a:p>
                  </a:txBody>
                  <a:tcPr/>
                </a:tc>
                <a:tc>
                  <a:txBody>
                    <a:bodyPr/>
                    <a:lstStyle/>
                    <a:p>
                      <a:r>
                        <a:rPr lang="en-US" dirty="0" smtClean="0"/>
                        <a:t>133-200</a:t>
                      </a:r>
                      <a:endParaRPr lang="en-US" dirty="0"/>
                    </a:p>
                  </a:txBody>
                  <a:tcPr/>
                </a:tc>
                <a:tc>
                  <a:txBody>
                    <a:bodyPr/>
                    <a:lstStyle/>
                    <a:p>
                      <a:r>
                        <a:rPr lang="en-US" dirty="0" smtClean="0"/>
                        <a:t>      2n</a:t>
                      </a:r>
                      <a:endParaRPr lang="en-US" dirty="0"/>
                    </a:p>
                  </a:txBody>
                  <a:tcPr/>
                </a:tc>
                <a:tc>
                  <a:txBody>
                    <a:bodyPr/>
                    <a:lstStyle/>
                    <a:p>
                      <a:r>
                        <a:rPr lang="en-US" dirty="0" smtClean="0"/>
                        <a:t>266-400</a:t>
                      </a:r>
                      <a:endParaRPr lang="en-US" dirty="0"/>
                    </a:p>
                  </a:txBody>
                  <a:tcPr/>
                </a:tc>
                <a:tc>
                  <a:txBody>
                    <a:bodyPr/>
                    <a:lstStyle/>
                    <a:p>
                      <a:r>
                        <a:rPr lang="en-US" dirty="0" smtClean="0"/>
                        <a:t>2.1-3.2</a:t>
                      </a:r>
                      <a:endParaRPr lang="en-US" dirty="0"/>
                    </a:p>
                  </a:txBody>
                  <a:tcPr/>
                </a:tc>
                <a:tc>
                  <a:txBody>
                    <a:bodyPr/>
                    <a:lstStyle/>
                    <a:p>
                      <a:r>
                        <a:rPr lang="en-US" dirty="0" smtClean="0"/>
                        <a:t>2.5</a:t>
                      </a:r>
                      <a:endParaRPr lang="en-US" dirty="0"/>
                    </a:p>
                  </a:txBody>
                  <a:tcPr/>
                </a:tc>
                <a:extLst>
                  <a:ext uri="{0D108BD9-81ED-4DB2-BD59-A6C34878D82A}">
                    <a16:rowId xmlns:a16="http://schemas.microsoft.com/office/drawing/2014/main" xmlns="" val="10001"/>
                  </a:ext>
                </a:extLst>
              </a:tr>
              <a:tr h="502584">
                <a:tc>
                  <a:txBody>
                    <a:bodyPr/>
                    <a:lstStyle/>
                    <a:p>
                      <a:r>
                        <a:rPr lang="en-US" dirty="0" smtClean="0"/>
                        <a:t>DDR2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133-200</a:t>
                      </a:r>
                    </a:p>
                    <a:p>
                      <a:endParaRPr lang="en-US" dirty="0"/>
                    </a:p>
                  </a:txBody>
                  <a:tcPr/>
                </a:tc>
                <a:tc>
                  <a:txBody>
                    <a:bodyPr/>
                    <a:lstStyle/>
                    <a:p>
                      <a:r>
                        <a:rPr lang="en-US" dirty="0" smtClean="0"/>
                        <a:t>266-400</a:t>
                      </a:r>
                      <a:endParaRPr lang="en-US" dirty="0"/>
                    </a:p>
                  </a:txBody>
                  <a:tcPr/>
                </a:tc>
                <a:tc>
                  <a:txBody>
                    <a:bodyPr/>
                    <a:lstStyle/>
                    <a:p>
                      <a:r>
                        <a:rPr lang="en-US" dirty="0" smtClean="0"/>
                        <a:t>      4n</a:t>
                      </a:r>
                      <a:endParaRPr lang="en-US" dirty="0"/>
                    </a:p>
                  </a:txBody>
                  <a:tcPr/>
                </a:tc>
                <a:tc>
                  <a:txBody>
                    <a:bodyPr/>
                    <a:lstStyle/>
                    <a:p>
                      <a:r>
                        <a:rPr lang="en-US" dirty="0" smtClean="0"/>
                        <a:t>533-800</a:t>
                      </a:r>
                      <a:endParaRPr lang="en-US" dirty="0"/>
                    </a:p>
                  </a:txBody>
                  <a:tcPr/>
                </a:tc>
                <a:tc>
                  <a:txBody>
                    <a:bodyPr/>
                    <a:lstStyle/>
                    <a:p>
                      <a:r>
                        <a:rPr lang="en-US" dirty="0" smtClean="0"/>
                        <a:t>4.2-6.4</a:t>
                      </a:r>
                      <a:endParaRPr lang="en-US" dirty="0"/>
                    </a:p>
                  </a:txBody>
                  <a:tcPr/>
                </a:tc>
                <a:tc>
                  <a:txBody>
                    <a:bodyPr/>
                    <a:lstStyle/>
                    <a:p>
                      <a:r>
                        <a:rPr lang="en-US" dirty="0" smtClean="0"/>
                        <a:t>1.8</a:t>
                      </a:r>
                      <a:endParaRPr lang="en-US" dirty="0"/>
                    </a:p>
                  </a:txBody>
                  <a:tcPr/>
                </a:tc>
                <a:extLst>
                  <a:ext uri="{0D108BD9-81ED-4DB2-BD59-A6C34878D82A}">
                    <a16:rowId xmlns:a16="http://schemas.microsoft.com/office/drawing/2014/main" xmlns="" val="10002"/>
                  </a:ext>
                </a:extLst>
              </a:tr>
              <a:tr h="502584">
                <a:tc>
                  <a:txBody>
                    <a:bodyPr/>
                    <a:lstStyle/>
                    <a:p>
                      <a:r>
                        <a:rPr lang="en-US" dirty="0" smtClean="0"/>
                        <a:t>DDR3</a:t>
                      </a:r>
                      <a:endParaRPr lang="en-US" dirty="0"/>
                    </a:p>
                  </a:txBody>
                  <a:tcPr/>
                </a:tc>
                <a:tc>
                  <a:txBody>
                    <a:bodyPr/>
                    <a:lstStyle/>
                    <a:p>
                      <a:r>
                        <a:rPr lang="en-US" dirty="0" smtClean="0"/>
                        <a:t>133-200</a:t>
                      </a:r>
                      <a:endParaRPr lang="en-US" dirty="0"/>
                    </a:p>
                  </a:txBody>
                  <a:tcPr/>
                </a:tc>
                <a:tc>
                  <a:txBody>
                    <a:bodyPr/>
                    <a:lstStyle/>
                    <a:p>
                      <a:r>
                        <a:rPr lang="en-US" dirty="0" smtClean="0"/>
                        <a:t>533-800</a:t>
                      </a:r>
                      <a:endParaRPr lang="en-US" dirty="0"/>
                    </a:p>
                  </a:txBody>
                  <a:tcPr/>
                </a:tc>
                <a:tc>
                  <a:txBody>
                    <a:bodyPr/>
                    <a:lstStyle/>
                    <a:p>
                      <a:r>
                        <a:rPr lang="en-US" dirty="0" smtClean="0"/>
                        <a:t>      8n</a:t>
                      </a:r>
                      <a:endParaRPr lang="en-US" dirty="0"/>
                    </a:p>
                  </a:txBody>
                  <a:tcPr/>
                </a:tc>
                <a:tc>
                  <a:txBody>
                    <a:bodyPr/>
                    <a:lstStyle/>
                    <a:p>
                      <a:r>
                        <a:rPr lang="en-US" dirty="0" smtClean="0"/>
                        <a:t>1066-1600</a:t>
                      </a:r>
                      <a:endParaRPr lang="en-US" dirty="0"/>
                    </a:p>
                  </a:txBody>
                  <a:tcPr/>
                </a:tc>
                <a:tc>
                  <a:txBody>
                    <a:bodyPr/>
                    <a:lstStyle/>
                    <a:p>
                      <a:r>
                        <a:rPr lang="en-US" dirty="0" smtClean="0"/>
                        <a:t>8.5-14.9</a:t>
                      </a:r>
                      <a:endParaRPr lang="en-US" dirty="0"/>
                    </a:p>
                  </a:txBody>
                  <a:tcPr/>
                </a:tc>
                <a:tc>
                  <a:txBody>
                    <a:bodyPr/>
                    <a:lstStyle/>
                    <a:p>
                      <a:r>
                        <a:rPr lang="en-US" dirty="0" smtClean="0"/>
                        <a:t>1.35</a:t>
                      </a:r>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0857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6548"/>
          </a:xfrm>
        </p:spPr>
        <p:txBody>
          <a:bodyPr>
            <a:normAutofit fontScale="90000"/>
          </a:bodyPr>
          <a:lstStyle/>
          <a:p>
            <a:pPr algn="ctr"/>
            <a:r>
              <a:rPr lang="en-US" b="1" dirty="0" smtClean="0">
                <a:latin typeface="Arial" panose="020B0604020202020204" pitchFamily="34" charset="0"/>
                <a:cs typeface="Arial" panose="020B0604020202020204" pitchFamily="34" charset="0"/>
              </a:rPr>
              <a:t>KEYBOARD</a:t>
            </a:r>
            <a:endParaRPr lang="en-US" b="1" dirty="0">
              <a:latin typeface="Arial" panose="020B0604020202020204" pitchFamily="34" charset="0"/>
              <a:cs typeface="Arial" panose="020B0604020202020204" pitchFamily="34" charset="0"/>
            </a:endParaRPr>
          </a:p>
        </p:txBody>
      </p:sp>
      <p:pic>
        <p:nvPicPr>
          <p:cNvPr id="3076" name="Picture 4" descr="Image result for membrane keyboard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873" y="1731818"/>
            <a:ext cx="9232788" cy="3380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00944" y="5469372"/>
            <a:ext cx="46551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MEMBRANE KEYBOARD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2463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Cache Memory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14754" y="1555994"/>
            <a:ext cx="10515600" cy="4915144"/>
          </a:xfrm>
        </p:spPr>
        <p:txBody>
          <a:bodyPr>
            <a:normAutofit/>
          </a:bodyPr>
          <a:lstStyle/>
          <a:p>
            <a:r>
              <a:rPr lang="en-US" dirty="0">
                <a:latin typeface="Arial" panose="020B0604020202020204" pitchFamily="34" charset="0"/>
                <a:cs typeface="Arial" panose="020B0604020202020204" pitchFamily="34" charset="0"/>
              </a:rPr>
              <a:t>Cache memory is a very high speed memory that is placed between the CPU and main memory, to operate at the speed of the CPU</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It is used to reduce the average time to access data from the main memory</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There are different levels of cache memory as follows .</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1 or Register   </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2 or Cache Memory</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3 or Main Memory</a:t>
            </a: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Level 4 or Secondary Memory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140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Levels of Cache Memory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b="1" dirty="0" smtClean="0">
                <a:latin typeface="Arial" panose="020B0604020202020204" pitchFamily="34" charset="0"/>
                <a:cs typeface="Arial" panose="020B0604020202020204" pitchFamily="34" charset="0"/>
              </a:rPr>
              <a:t>Level 1 or Register</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It is a type of memory in which data is stored and accepted that are immediately stored in CPU. Most commonly used register is accumulator, Program counter, address register etc</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Level 2 or Cache Memory</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It is the fastest memory which has faster access time where data is temporarily stored for faster access.</a:t>
            </a:r>
          </a:p>
        </p:txBody>
      </p:sp>
    </p:spTree>
    <p:extLst>
      <p:ext uri="{BB962C8B-B14F-4D97-AF65-F5344CB8AC3E}">
        <p14:creationId xmlns:p14="http://schemas.microsoft.com/office/powerpoint/2010/main" val="3366879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MOTHERBOARD</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944" y="1988840"/>
            <a:ext cx="4824536" cy="3672408"/>
          </a:xfrm>
        </p:spPr>
      </p:pic>
      <p:sp>
        <p:nvSpPr>
          <p:cNvPr id="3" name="Rectangle 2"/>
          <p:cNvSpPr/>
          <p:nvPr/>
        </p:nvSpPr>
        <p:spPr>
          <a:xfrm>
            <a:off x="1847528" y="1700808"/>
            <a:ext cx="3835330" cy="3625608"/>
          </a:xfrm>
          <a:prstGeom prst="rect">
            <a:avLst/>
          </a:prstGeom>
        </p:spPr>
        <p:txBody>
          <a:bodyPr wrap="square">
            <a:spAutoFit/>
          </a:bodyPr>
          <a:lstStyle/>
          <a:p>
            <a:pPr marL="342900" indent="-342900">
              <a:spcBef>
                <a:spcPct val="20000"/>
              </a:spcBef>
              <a:buFont typeface="Arial" panose="020B0604020202020204" pitchFamily="34" charset="0"/>
              <a:buChar char="•"/>
            </a:pPr>
            <a:r>
              <a:rPr lang="en-US" sz="2800" dirty="0">
                <a:solidFill>
                  <a:prstClr val="black"/>
                </a:solidFill>
                <a:latin typeface="Arial" panose="020B0604020202020204" pitchFamily="34" charset="0"/>
                <a:cs typeface="Arial" panose="020B0604020202020204" pitchFamily="34" charset="0"/>
              </a:rPr>
              <a:t>Motherboard is a main (PCB) printed circuit board.</a:t>
            </a:r>
          </a:p>
          <a:p>
            <a:pPr marL="342900" indent="-342900">
              <a:spcBef>
                <a:spcPct val="20000"/>
              </a:spcBef>
              <a:buFont typeface="Arial" panose="020B0604020202020204" pitchFamily="34" charset="0"/>
              <a:buChar char="•"/>
            </a:pPr>
            <a:r>
              <a:rPr lang="en-US" sz="2800" dirty="0">
                <a:solidFill>
                  <a:prstClr val="black"/>
                </a:solidFill>
                <a:latin typeface="Arial" panose="020B0604020202020204" pitchFamily="34" charset="0"/>
                <a:cs typeface="Arial" panose="020B0604020202020204" pitchFamily="34" charset="0"/>
              </a:rPr>
              <a:t>Where are all the components and devices are connected directly and indirectly</a:t>
            </a:r>
          </a:p>
        </p:txBody>
      </p:sp>
    </p:spTree>
    <p:extLst>
      <p:ext uri="{BB962C8B-B14F-4D97-AF65-F5344CB8AC3E}">
        <p14:creationId xmlns:p14="http://schemas.microsoft.com/office/powerpoint/2010/main" val="330383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Types Of Motherboard</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0"/>
            <a:ext cx="8229600" cy="4997152"/>
          </a:xfrm>
        </p:spPr>
        <p:txBody>
          <a:bodyPr/>
          <a:lstStyle/>
          <a:p>
            <a:pPr marL="0" indent="0">
              <a:buNone/>
            </a:pPr>
            <a:r>
              <a:rPr lang="en-US" dirty="0">
                <a:latin typeface="Arial" panose="020B0604020202020204" pitchFamily="34" charset="0"/>
                <a:cs typeface="Arial" panose="020B0604020202020204" pitchFamily="34" charset="0"/>
              </a:rPr>
              <a:t>1. AT(</a:t>
            </a:r>
            <a:r>
              <a:rPr lang="en-US" dirty="0"/>
              <a:t>A</a:t>
            </a:r>
            <a:r>
              <a:rPr lang="en-US" dirty="0"/>
              <a:t>dvanced </a:t>
            </a:r>
            <a:r>
              <a:rPr lang="en-US" dirty="0"/>
              <a:t>technology</a:t>
            </a:r>
            <a:r>
              <a:rPr lang="en-US" dirty="0">
                <a:latin typeface="Arial" panose="020B0604020202020204" pitchFamily="34" charset="0"/>
                <a:cs typeface="Arial" panose="020B0604020202020204" pitchFamily="34" charset="0"/>
              </a:rPr>
              <a:t>) Motherboard: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1026" name="Picture 2" descr="C:\Users\SHUSALUN\Desktop\motherboard-4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2420888"/>
            <a:ext cx="5976664"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399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Types Of Motherboard</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2. Baby AT: </a:t>
            </a:r>
            <a:endParaRPr lang="en-US" dirty="0">
              <a:latin typeface="Arial" panose="020B0604020202020204" pitchFamily="34" charset="0"/>
              <a:cs typeface="Arial" panose="020B0604020202020204" pitchFamily="34" charset="0"/>
            </a:endParaRPr>
          </a:p>
        </p:txBody>
      </p:sp>
      <p:pic>
        <p:nvPicPr>
          <p:cNvPr id="1026" name="Picture 2" descr="C:\Users\SHUSALUN\Desktop\_BABYA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2286089"/>
            <a:ext cx="7344816"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10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Types Of Motherboard</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 ATX Motherboard:</a:t>
            </a:r>
            <a:endParaRPr lang="en-US"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2348880"/>
            <a:ext cx="6120680"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198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0688"/>
            <a:ext cx="8229600" cy="796950"/>
          </a:xfrm>
        </p:spPr>
        <p:txBody>
          <a:bodyPr>
            <a:normAutofit fontScale="90000"/>
          </a:bodyPr>
          <a:lstStyle/>
          <a:p>
            <a:r>
              <a:rPr lang="en-US" b="1" dirty="0">
                <a:latin typeface="Arial" panose="020B0604020202020204" pitchFamily="34" charset="0"/>
                <a:cs typeface="Arial" panose="020B0604020202020204" pitchFamily="34" charset="0"/>
              </a:rPr>
              <a:t>Motherboard Components</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844824"/>
            <a:ext cx="8229600" cy="4752528"/>
          </a:xfrm>
        </p:spPr>
        <p:txBody>
          <a:bodyPr>
            <a:normAutofit fontScale="92500" lnSpcReduction="20000"/>
          </a:bodyPr>
          <a:lstStyle/>
          <a:p>
            <a:pPr marL="514350" indent="-514350">
              <a:buFont typeface="+mj-lt"/>
              <a:buAutoNum type="arabicPeriod"/>
            </a:pPr>
            <a:r>
              <a:rPr lang="en-US"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CPU</a:t>
            </a:r>
          </a:p>
          <a:p>
            <a:pPr marL="514350" indent="-514350">
              <a:buFont typeface="+mj-lt"/>
              <a:buAutoNum type="arabicPeriod"/>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RAM</a:t>
            </a:r>
          </a:p>
          <a:p>
            <a:pPr marL="514350" indent="-514350">
              <a:buFont typeface="+mj-lt"/>
              <a:buAutoNum type="arabicPeriod"/>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BIOS</a:t>
            </a:r>
          </a:p>
          <a:p>
            <a:pPr marL="514350" indent="-514350">
              <a:buFont typeface="+mj-lt"/>
              <a:buAutoNum type="arabicPeriod"/>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CMOS Battery</a:t>
            </a:r>
          </a:p>
          <a:p>
            <a:pPr marL="514350" indent="-514350">
              <a:buFont typeface="+mj-lt"/>
              <a:buAutoNum type="arabicPeriod"/>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Expansion Slot</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ISA</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PCI </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AGP</a:t>
            </a:r>
          </a:p>
          <a:p>
            <a:pPr marL="0" indent="0">
              <a:buNone/>
            </a:pPr>
            <a:r>
              <a:rPr lang="en-US" sz="3000" dirty="0">
                <a:latin typeface="Arial" panose="020B0604020202020204" pitchFamily="34" charset="0"/>
                <a:cs typeface="Arial" panose="020B0604020202020204" pitchFamily="34" charset="0"/>
              </a:rPr>
              <a:t>6.Chipsets</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North Bridge</a:t>
            </a:r>
          </a:p>
          <a:p>
            <a:pPr lvl="1" indent="-342900">
              <a:buFont typeface="Wingdings" panose="05000000000000000000" pitchFamily="2" charset="2"/>
              <a:buChar char="Ø"/>
            </a:pP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rPr>
              <a:t>South Bridge</a:t>
            </a:r>
          </a:p>
          <a:p>
            <a:pPr marL="0" indent="0">
              <a:buNone/>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5473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Motherboard Components</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7</a:t>
            </a:r>
            <a:r>
              <a:rPr lang="en-US" dirty="0">
                <a:latin typeface="Arial" panose="020B0604020202020204" pitchFamily="34" charset="0"/>
                <a:cs typeface="Arial" panose="020B0604020202020204" pitchFamily="34" charset="0"/>
              </a:rPr>
              <a:t>. Connectors</a:t>
            </a:r>
          </a:p>
          <a:p>
            <a:pPr lvl="1" indent="-342900">
              <a:buFont typeface="Wingdings" panose="05000000000000000000" pitchFamily="2" charset="2"/>
              <a:buChar char="Ø"/>
            </a:pPr>
            <a:r>
              <a:rPr lang="en-US" dirty="0">
                <a:latin typeface="Arial" panose="020B0604020202020204" pitchFamily="34" charset="0"/>
                <a:cs typeface="Arial" panose="020B0604020202020204" pitchFamily="34" charset="0"/>
              </a:rPr>
              <a:t> SATA Connector</a:t>
            </a:r>
          </a:p>
          <a:p>
            <a:pPr lvl="1" indent="-342900">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IDE Connector</a:t>
            </a:r>
          </a:p>
        </p:txBody>
      </p:sp>
    </p:spTree>
    <p:extLst>
      <p:ext uri="{BB962C8B-B14F-4D97-AF65-F5344CB8AC3E}">
        <p14:creationId xmlns:p14="http://schemas.microsoft.com/office/powerpoint/2010/main" val="2617896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USALUN\Desktop\1200px-Acer_E360_Socket_939_motherboard_by_Foxconn.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0796" y="620713"/>
            <a:ext cx="7490408"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575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SMPS</a:t>
            </a:r>
            <a:r>
              <a:rPr lang="en-US" sz="4800" b="1" dirty="0" smtClean="0">
                <a:latin typeface="Arial" panose="020B0604020202020204" pitchFamily="34" charset="0"/>
                <a:cs typeface="Arial" panose="020B0604020202020204" pitchFamily="34" charset="0"/>
              </a:rPr>
              <a:t>(</a:t>
            </a:r>
            <a:r>
              <a:rPr lang="en-US" b="1" dirty="0"/>
              <a:t>S</a:t>
            </a:r>
            <a:r>
              <a:rPr lang="en-US" b="1" dirty="0" smtClean="0"/>
              <a:t>witching-mode </a:t>
            </a:r>
            <a:r>
              <a:rPr lang="en-US" b="1" dirty="0"/>
              <a:t>power supply</a:t>
            </a:r>
            <a:r>
              <a:rPr lang="en-US" sz="4800" b="1" dirty="0" smtClean="0">
                <a:latin typeface="Arial" panose="020B0604020202020204" pitchFamily="34" charset="0"/>
                <a:cs typeface="Arial" panose="020B0604020202020204" pitchFamily="34" charset="0"/>
              </a:rPr>
              <a:t>)</a:t>
            </a:r>
            <a:endParaRPr lang="en-US"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5168900" cy="4351338"/>
          </a:xfrm>
        </p:spPr>
        <p:txBody>
          <a:bodyPr/>
          <a:lstStyle/>
          <a:p>
            <a:r>
              <a:rPr lang="en-US" dirty="0" smtClean="0">
                <a:latin typeface="Arial" panose="020B0604020202020204" pitchFamily="34" charset="0"/>
                <a:cs typeface="Arial" panose="020B0604020202020204" pitchFamily="34" charset="0"/>
              </a:rPr>
              <a:t>It is a device which provides  power to any electrical load and involves some kind of switching action</a:t>
            </a:r>
            <a:endParaRPr lang="en-US" dirty="0">
              <a:latin typeface="Arial" panose="020B0604020202020204" pitchFamily="34" charset="0"/>
              <a:cs typeface="Arial" panose="020B0604020202020204" pitchFamily="34" charset="0"/>
            </a:endParaRPr>
          </a:p>
        </p:txBody>
      </p:sp>
      <p:sp>
        <p:nvSpPr>
          <p:cNvPr id="4" name="AutoShape 2" descr="Image result for SMPS"/>
          <p:cNvSpPr>
            <a:spLocks noChangeAspect="1" noChangeArrowheads="1"/>
          </p:cNvSpPr>
          <p:nvPr/>
        </p:nvSpPr>
        <p:spPr bwMode="auto">
          <a:xfrm>
            <a:off x="6315075" y="1951037"/>
            <a:ext cx="5038725" cy="5038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300" y="2270237"/>
            <a:ext cx="4762500" cy="3028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378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WORKING PRINCIPLE</a:t>
            </a:r>
            <a:endParaRPr lang="en-US" b="1" dirty="0">
              <a:latin typeface="Arial" panose="020B0604020202020204" pitchFamily="34" charset="0"/>
              <a:cs typeface="Arial" panose="020B0604020202020204" pitchFamily="34" charset="0"/>
            </a:endParaRPr>
          </a:p>
        </p:txBody>
      </p:sp>
      <p:pic>
        <p:nvPicPr>
          <p:cNvPr id="4098" name="Picture 2" descr="Image result for WORKING PRINCIPLE OF A COMPU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9344" y="2092470"/>
            <a:ext cx="4696691" cy="3481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1381" y="1876929"/>
            <a:ext cx="4585855" cy="3108543"/>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Inside the keyboard</a:t>
            </a:r>
            <a:r>
              <a:rPr lang="en-US" sz="2800" dirty="0">
                <a:latin typeface="Arial" panose="020B0604020202020204" pitchFamily="34" charset="0"/>
                <a:cs typeface="Arial" panose="020B0604020202020204" pitchFamily="34" charset="0"/>
              </a:rPr>
              <a:t>, there are metallic plate, circuit board and processor, which are responsible for transferring information from the keyboard to the computer.</a:t>
            </a:r>
          </a:p>
        </p:txBody>
      </p:sp>
    </p:spTree>
    <p:extLst>
      <p:ext uri="{BB962C8B-B14F-4D97-AF65-F5344CB8AC3E}">
        <p14:creationId xmlns:p14="http://schemas.microsoft.com/office/powerpoint/2010/main" val="3101549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7"/>
            <a:ext cx="10515600" cy="1325563"/>
          </a:xfrm>
        </p:spPr>
        <p:txBody>
          <a:bodyPr/>
          <a:lstStyle/>
          <a:p>
            <a:r>
              <a:rPr lang="en-US" b="1" dirty="0" smtClean="0">
                <a:latin typeface="Arial" panose="020B0604020202020204" pitchFamily="34" charset="0"/>
                <a:cs typeface="Arial" panose="020B0604020202020204" pitchFamily="34" charset="0"/>
              </a:rPr>
              <a:t>Basic blocks of an SMPS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45990"/>
            <a:ext cx="10515600" cy="4871389"/>
          </a:xfrm>
        </p:spPr>
        <p:txBody>
          <a:bodyPr>
            <a:normAutofit/>
          </a:bodyPr>
          <a:lstStyle/>
          <a:p>
            <a:pPr marL="0" indent="0">
              <a:buNone/>
            </a:pPr>
            <a:r>
              <a:rPr lang="en-US" dirty="0" smtClean="0">
                <a:latin typeface="Arial" panose="020B0604020202020204" pitchFamily="34" charset="0"/>
                <a:cs typeface="Arial" panose="020B0604020202020204" pitchFamily="34" charset="0"/>
              </a:rPr>
              <a:t>There are basically five blocks in an SMPS:</a:t>
            </a:r>
          </a:p>
          <a:p>
            <a:pPr marL="0" indent="0">
              <a:buNone/>
            </a:pPr>
            <a:endParaRPr lang="en-US" dirty="0" smtClean="0">
              <a:latin typeface="Arial" panose="020B0604020202020204" pitchFamily="34" charset="0"/>
              <a:cs typeface="Arial" panose="020B0604020202020204" pitchFamily="34" charset="0"/>
            </a:endParaRPr>
          </a:p>
          <a:p>
            <a:pPr marL="514350" indent="-514350">
              <a:buFont typeface="+mj-lt"/>
              <a:buAutoNum type="arabicPeriod"/>
            </a:pPr>
            <a:r>
              <a:rPr lang="en-US" dirty="0" smtClean="0">
                <a:latin typeface="Arial" panose="020B0604020202020204" pitchFamily="34" charset="0"/>
                <a:cs typeface="Arial" panose="020B0604020202020204" pitchFamily="34" charset="0"/>
              </a:rPr>
              <a:t>Input rectifier and filter</a:t>
            </a:r>
          </a:p>
          <a:p>
            <a:pPr marL="514350" indent="-514350">
              <a:buFont typeface="+mj-lt"/>
              <a:buAutoNum type="arabicPeriod"/>
            </a:pPr>
            <a:r>
              <a:rPr lang="en-US" dirty="0" smtClean="0">
                <a:latin typeface="Arial" panose="020B0604020202020204" pitchFamily="34" charset="0"/>
                <a:cs typeface="Arial" panose="020B0604020202020204" pitchFamily="34" charset="0"/>
              </a:rPr>
              <a:t>Chopper</a:t>
            </a:r>
          </a:p>
          <a:p>
            <a:pPr marL="514350" indent="-514350">
              <a:buFont typeface="+mj-lt"/>
              <a:buAutoNum type="arabicPeriod"/>
            </a:pPr>
            <a:r>
              <a:rPr lang="en-US" dirty="0" smtClean="0">
                <a:latin typeface="Arial" panose="020B0604020202020204" pitchFamily="34" charset="0"/>
                <a:cs typeface="Arial" panose="020B0604020202020204" pitchFamily="34" charset="0"/>
              </a:rPr>
              <a:t>Transformer</a:t>
            </a:r>
          </a:p>
          <a:p>
            <a:pPr marL="514350" indent="-514350">
              <a:buFont typeface="+mj-lt"/>
              <a:buAutoNum type="arabicPeriod"/>
            </a:pPr>
            <a:r>
              <a:rPr lang="en-US" dirty="0" smtClean="0">
                <a:latin typeface="Arial" panose="020B0604020202020204" pitchFamily="34" charset="0"/>
                <a:cs typeface="Arial" panose="020B0604020202020204" pitchFamily="34" charset="0"/>
              </a:rPr>
              <a:t>Output rectifier and filter</a:t>
            </a:r>
          </a:p>
          <a:p>
            <a:pPr marL="514350" indent="-514350">
              <a:buFont typeface="+mj-lt"/>
              <a:buAutoNum type="arabicPeriod"/>
            </a:pPr>
            <a:r>
              <a:rPr lang="en-US" dirty="0" smtClean="0">
                <a:latin typeface="Arial" panose="020B0604020202020204" pitchFamily="34" charset="0"/>
                <a:cs typeface="Arial" panose="020B0604020202020204" pitchFamily="34" charset="0"/>
              </a:rPr>
              <a:t>Feedback circuit</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34720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Working of SMPS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t>SMPS works on high frequencies.</a:t>
            </a:r>
          </a:p>
          <a:p>
            <a:r>
              <a:rPr lang="en-US" dirty="0" smtClean="0"/>
              <a:t>We need to increase the frequency of 50Hz input.</a:t>
            </a:r>
          </a:p>
          <a:p>
            <a:r>
              <a:rPr lang="en-US" dirty="0" smtClean="0"/>
              <a:t>So, convert the ac input to dc first and then chop it at high frequency </a:t>
            </a:r>
          </a:p>
          <a:p>
            <a:pPr marL="0" indent="0">
              <a:buNone/>
            </a:pPr>
            <a:r>
              <a:rPr lang="en-US" dirty="0" smtClean="0"/>
              <a:t>   to get the pulsating dc output which is then applied to rectifiers and </a:t>
            </a:r>
          </a:p>
          <a:p>
            <a:pPr marL="0" indent="0">
              <a:buNone/>
            </a:pPr>
            <a:r>
              <a:rPr lang="en-US" dirty="0"/>
              <a:t> </a:t>
            </a:r>
            <a:r>
              <a:rPr lang="en-US" dirty="0" smtClean="0"/>
              <a:t>   filters.</a:t>
            </a:r>
          </a:p>
          <a:p>
            <a:r>
              <a:rPr lang="en-US" dirty="0" smtClean="0"/>
              <a:t>Feedback helps to maintain the level of output signal.</a:t>
            </a:r>
            <a:endParaRPr lang="en-US" dirty="0"/>
          </a:p>
        </p:txBody>
      </p:sp>
    </p:spTree>
    <p:extLst>
      <p:ext uri="{BB962C8B-B14F-4D97-AF65-F5344CB8AC3E}">
        <p14:creationId xmlns:p14="http://schemas.microsoft.com/office/powerpoint/2010/main" val="2273434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Block diagram of SMPS</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49" y="2128044"/>
            <a:ext cx="8839102" cy="4324271"/>
          </a:xfrm>
        </p:spPr>
      </p:pic>
    </p:spTree>
    <p:extLst>
      <p:ext uri="{BB962C8B-B14F-4D97-AF65-F5344CB8AC3E}">
        <p14:creationId xmlns:p14="http://schemas.microsoft.com/office/powerpoint/2010/main" val="30301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54546"/>
            <a:ext cx="10515600" cy="1043904"/>
          </a:xfrm>
        </p:spPr>
        <p:txBody>
          <a:bodyPr>
            <a:normAutofit/>
          </a:bodyPr>
          <a:lstStyle/>
          <a:p>
            <a:pPr algn="just"/>
            <a:r>
              <a:rPr lang="en-US" b="1" dirty="0" smtClean="0">
                <a:solidFill>
                  <a:schemeClr val="accent2">
                    <a:lumMod val="75000"/>
                  </a:schemeClr>
                </a:solidFill>
              </a:rPr>
              <a:t>                                </a:t>
            </a:r>
            <a:r>
              <a:rPr lang="en-US" b="1" dirty="0" smtClean="0">
                <a:latin typeface="Arial" panose="020B0604020202020204" pitchFamily="34" charset="0"/>
                <a:cs typeface="Arial" panose="020B0604020202020204" pitchFamily="34" charset="0"/>
              </a:rPr>
              <a:t>Hard Disk</a:t>
            </a:r>
            <a:endParaRPr lang="en-US" b="1"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838200" y="1493949"/>
            <a:ext cx="10515600" cy="5151550"/>
          </a:xfrm>
        </p:spPr>
        <p: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hard disk drive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HDD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hard disk</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hard drive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fixed </a:t>
            </a:r>
            <a:r>
              <a:rPr lang="en-US" b="1" dirty="0" smtClean="0">
                <a:latin typeface="Arial" panose="020B0604020202020204" pitchFamily="34" charset="0"/>
                <a:cs typeface="Arial" panose="020B0604020202020204" pitchFamily="34" charset="0"/>
              </a:rPr>
              <a:t>disk</a:t>
            </a:r>
            <a:r>
              <a:rPr lang="en-US" baseline="30000"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is </a:t>
            </a:r>
            <a:r>
              <a:rPr lang="en-US" dirty="0">
                <a:latin typeface="Arial" panose="020B0604020202020204" pitchFamily="34" charset="0"/>
                <a:cs typeface="Arial" panose="020B0604020202020204" pitchFamily="34" charset="0"/>
              </a:rPr>
              <a:t>a data storage </a:t>
            </a:r>
            <a:r>
              <a:rPr lang="en-US" dirty="0" smtClean="0">
                <a:latin typeface="Arial" panose="020B0604020202020204" pitchFamily="34" charset="0"/>
                <a:cs typeface="Arial" panose="020B0604020202020204" pitchFamily="34" charset="0"/>
              </a:rPr>
              <a:t>device</a:t>
            </a:r>
            <a:r>
              <a:rPr lang="en-US" dirty="0">
                <a:latin typeface="Arial" panose="020B0604020202020204" pitchFamily="34" charset="0"/>
                <a:cs typeface="Arial" panose="020B0604020202020204" pitchFamily="34" charset="0"/>
              </a:rPr>
              <a:t> that uses magnetic </a:t>
            </a:r>
            <a:r>
              <a:rPr lang="en-US" dirty="0" smtClean="0">
                <a:latin typeface="Arial" panose="020B0604020202020204" pitchFamily="34" charset="0"/>
                <a:cs typeface="Arial" panose="020B0604020202020204" pitchFamily="34" charset="0"/>
              </a:rPr>
              <a:t>storage</a:t>
            </a:r>
            <a:r>
              <a:rPr lang="en-US" dirty="0">
                <a:latin typeface="Arial" panose="020B0604020202020204" pitchFamily="34" charset="0"/>
                <a:cs typeface="Arial" panose="020B0604020202020204" pitchFamily="34" charset="0"/>
              </a:rPr>
              <a:t> to store and retrieve digital information using one or more rigid rapidly rotating disks (platters) coated with </a:t>
            </a:r>
            <a:r>
              <a:rPr lang="en-US" dirty="0" smtClean="0">
                <a:latin typeface="Arial" panose="020B0604020202020204" pitchFamily="34" charset="0"/>
                <a:cs typeface="Arial" panose="020B0604020202020204" pitchFamily="34" charset="0"/>
              </a:rPr>
              <a:t>magnetic </a:t>
            </a:r>
            <a:r>
              <a:rPr lang="en-US" dirty="0">
                <a:latin typeface="Arial" panose="020B0604020202020204" pitchFamily="34" charset="0"/>
                <a:cs typeface="Arial" panose="020B0604020202020204" pitchFamily="34" charset="0"/>
              </a:rPr>
              <a:t>material</a:t>
            </a:r>
            <a:r>
              <a:rPr lang="en-US" dirty="0" smtClean="0">
                <a:latin typeface="Arial" panose="020B0604020202020204" pitchFamily="34" charset="0"/>
                <a:cs typeface="Arial" panose="020B0604020202020204" pitchFamily="34" charset="0"/>
              </a:rPr>
              <a:t>.</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510" y="3528810"/>
            <a:ext cx="5814990" cy="2821189"/>
          </a:xfrm>
          <a:prstGeom prst="rect">
            <a:avLst/>
          </a:prstGeom>
        </p:spPr>
      </p:pic>
    </p:spTree>
    <p:extLst>
      <p:ext uri="{BB962C8B-B14F-4D97-AF65-F5344CB8AC3E}">
        <p14:creationId xmlns:p14="http://schemas.microsoft.com/office/powerpoint/2010/main" val="161562663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US" b="1" dirty="0" smtClean="0">
                <a:latin typeface="Arial" panose="020B0604020202020204" pitchFamily="34" charset="0"/>
                <a:cs typeface="Arial" panose="020B0604020202020204" pitchFamily="34" charset="0"/>
              </a:rPr>
              <a:t> Hard disk Partitions:        </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838200" y="1219200"/>
            <a:ext cx="10515600" cy="5377543"/>
          </a:xfrm>
        </p:spPr>
        <p:txBody>
          <a:bodyPr>
            <a:normAutofit fontScale="32500" lnSpcReduction="20000"/>
          </a:bodyPr>
          <a:lstStyle/>
          <a:p>
            <a:pPr marL="0" indent="0">
              <a:buNone/>
            </a:pPr>
            <a:r>
              <a:rPr lang="en-US" sz="6000" b="1" dirty="0" smtClean="0">
                <a:latin typeface="Arial" panose="020B0604020202020204" pitchFamily="34" charset="0"/>
                <a:cs typeface="Arial" panose="020B0604020202020204" pitchFamily="34" charset="0"/>
              </a:rPr>
              <a:t>Master </a:t>
            </a:r>
            <a:r>
              <a:rPr lang="en-US" sz="6000" b="1" dirty="0">
                <a:latin typeface="Arial" panose="020B0604020202020204" pitchFamily="34" charset="0"/>
                <a:cs typeface="Arial" panose="020B0604020202020204" pitchFamily="34" charset="0"/>
              </a:rPr>
              <a:t>boot record (MBR</a:t>
            </a:r>
            <a:r>
              <a:rPr lang="en-US" sz="6000" b="1" dirty="0" smtClean="0">
                <a:latin typeface="Arial" panose="020B0604020202020204" pitchFamily="34" charset="0"/>
                <a:cs typeface="Arial" panose="020B0604020202020204" pitchFamily="34" charset="0"/>
              </a:rPr>
              <a:t>): </a:t>
            </a:r>
          </a:p>
          <a:p>
            <a:pPr marL="0" indent="0">
              <a:buNone/>
            </a:pPr>
            <a:r>
              <a:rPr lang="en-US" sz="6000" b="1" dirty="0"/>
              <a:t> </a:t>
            </a:r>
            <a:r>
              <a:rPr lang="en-US" sz="6000" b="1" dirty="0" smtClean="0"/>
              <a:t>   </a:t>
            </a:r>
            <a:r>
              <a:rPr lang="en-US" sz="6000" dirty="0" smtClean="0">
                <a:latin typeface="Arial" panose="020B0604020202020204" pitchFamily="34" charset="0"/>
                <a:cs typeface="Arial" panose="020B0604020202020204" pitchFamily="34" charset="0"/>
              </a:rPr>
              <a:t>Master </a:t>
            </a:r>
            <a:r>
              <a:rPr lang="en-US" sz="6000" dirty="0">
                <a:latin typeface="Arial" panose="020B0604020202020204" pitchFamily="34" charset="0"/>
                <a:cs typeface="Arial" panose="020B0604020202020204" pitchFamily="34" charset="0"/>
              </a:rPr>
              <a:t>Boot Record (MBR) disks use the standard BIOS partition table. </a:t>
            </a:r>
            <a:endParaRPr lang="en-US" sz="6000" dirty="0" smtClean="0">
              <a:latin typeface="Arial" panose="020B0604020202020204" pitchFamily="34" charset="0"/>
              <a:cs typeface="Arial" panose="020B0604020202020204" pitchFamily="34" charset="0"/>
            </a:endParaRPr>
          </a:p>
          <a:p>
            <a:pPr marL="0" indent="0">
              <a:buNone/>
            </a:pPr>
            <a:endParaRPr lang="en-US" sz="2000" b="1" dirty="0" smtClean="0"/>
          </a:p>
          <a:p>
            <a:pPr marL="0" indent="0">
              <a:buNone/>
            </a:pPr>
            <a:r>
              <a:rPr lang="en-US" sz="6000" b="1" dirty="0" smtClean="0">
                <a:latin typeface="Arial" panose="020B0604020202020204" pitchFamily="34" charset="0"/>
                <a:cs typeface="Arial" panose="020B0604020202020204" pitchFamily="34" charset="0"/>
              </a:rPr>
              <a:t>Partitions:</a:t>
            </a:r>
          </a:p>
          <a:p>
            <a:pPr marL="0" indent="0">
              <a:buNone/>
            </a:pPr>
            <a:endParaRPr lang="en-US" sz="3100" b="1" dirty="0" smtClean="0">
              <a:latin typeface="Arial" panose="020B0604020202020204" pitchFamily="34" charset="0"/>
              <a:cs typeface="Arial" panose="020B0604020202020204" pitchFamily="34" charset="0"/>
            </a:endParaRPr>
          </a:p>
          <a:p>
            <a:r>
              <a:rPr lang="en-US" sz="4400" b="1" dirty="0" smtClean="0">
                <a:latin typeface="Arial" panose="020B0604020202020204" pitchFamily="34" charset="0"/>
                <a:cs typeface="Arial" panose="020B0604020202020204" pitchFamily="34" charset="0"/>
              </a:rPr>
              <a:t> </a:t>
            </a:r>
            <a:r>
              <a:rPr lang="en-US" sz="6000" dirty="0" smtClean="0">
                <a:latin typeface="Arial" panose="020B0604020202020204" pitchFamily="34" charset="0"/>
                <a:cs typeface="Arial" panose="020B0604020202020204" pitchFamily="34" charset="0"/>
              </a:rPr>
              <a:t>A primary partition is in which an Operating System can be installed. One MBR hard disk may contain a maximum of 4 primary partitions. </a:t>
            </a:r>
          </a:p>
          <a:p>
            <a:pPr marL="0" indent="0">
              <a:buNone/>
            </a:pPr>
            <a:endParaRPr lang="en-US" sz="6000" dirty="0" smtClean="0">
              <a:latin typeface="Arial" panose="020B0604020202020204" pitchFamily="34" charset="0"/>
              <a:cs typeface="Arial" panose="020B0604020202020204" pitchFamily="34" charset="0"/>
            </a:endParaRPr>
          </a:p>
          <a:p>
            <a:r>
              <a:rPr lang="en-US" sz="6000" dirty="0" smtClean="0">
                <a:latin typeface="Arial" panose="020B0604020202020204" pitchFamily="34" charset="0"/>
                <a:cs typeface="Arial" panose="020B0604020202020204" pitchFamily="34" charset="0"/>
              </a:rPr>
              <a:t>Logical partitions, at the same time, there can only be one extended partition on a single disk. </a:t>
            </a:r>
          </a:p>
          <a:p>
            <a:pPr marL="0" indent="0">
              <a:buNone/>
            </a:pPr>
            <a:endParaRPr lang="en-US" sz="6000" dirty="0" smtClean="0">
              <a:latin typeface="Arial" panose="020B0604020202020204" pitchFamily="34" charset="0"/>
              <a:cs typeface="Arial" panose="020B0604020202020204" pitchFamily="34" charset="0"/>
            </a:endParaRPr>
          </a:p>
          <a:p>
            <a:r>
              <a:rPr lang="en-US" sz="6000" dirty="0" smtClean="0">
                <a:latin typeface="Arial" panose="020B0604020202020204" pitchFamily="34" charset="0"/>
                <a:cs typeface="Arial" panose="020B0604020202020204" pitchFamily="34" charset="0"/>
              </a:rPr>
              <a:t>Primary only can be created four maximum, this need to use extended partition to break the limitation of 4 partitions. </a:t>
            </a:r>
          </a:p>
          <a:p>
            <a:pPr marL="0" indent="0">
              <a:buNone/>
            </a:pPr>
            <a:endParaRPr lang="en-US" sz="6000" dirty="0" smtClean="0">
              <a:latin typeface="Arial" panose="020B0604020202020204" pitchFamily="34" charset="0"/>
              <a:cs typeface="Arial" panose="020B0604020202020204" pitchFamily="34" charset="0"/>
            </a:endParaRPr>
          </a:p>
          <a:p>
            <a:r>
              <a:rPr lang="en-US" sz="6000" dirty="0" smtClean="0">
                <a:latin typeface="Arial" panose="020B0604020202020204" pitchFamily="34" charset="0"/>
                <a:cs typeface="Arial" panose="020B0604020202020204" pitchFamily="34" charset="0"/>
              </a:rPr>
              <a:t>In an Extended Partition you can create unlimited logical drives. You can store data in the logical partitions similar with primary partition, but the extended partition is not used to store data, because the Extended Partition is used to hold </a:t>
            </a:r>
            <a:endParaRPr lang="en-US" sz="6000" b="1" dirty="0" smtClean="0">
              <a:latin typeface="Arial" panose="020B0604020202020204" pitchFamily="34" charset="0"/>
              <a:cs typeface="Arial" panose="020B0604020202020204" pitchFamily="34" charset="0"/>
            </a:endParaRPr>
          </a:p>
          <a:p>
            <a:pPr marL="0" indent="0">
              <a:buNone/>
            </a:pPr>
            <a:r>
              <a:rPr lang="en-US" sz="2000" b="1" dirty="0" smtClean="0"/>
              <a:t> </a:t>
            </a:r>
          </a:p>
          <a:p>
            <a:pPr marL="0" indent="0">
              <a:buNone/>
            </a:pPr>
            <a:r>
              <a:rPr lang="en-US" sz="2400" b="1" dirty="0" smtClean="0"/>
              <a:t>           </a:t>
            </a:r>
            <a:endParaRPr lang="en-US" sz="2400" b="1" dirty="0"/>
          </a:p>
        </p:txBody>
      </p:sp>
    </p:spTree>
    <p:extLst>
      <p:ext uri="{BB962C8B-B14F-4D97-AF65-F5344CB8AC3E}">
        <p14:creationId xmlns:p14="http://schemas.microsoft.com/office/powerpoint/2010/main" val="11794117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0" y="360608"/>
            <a:ext cx="9672034" cy="5731099"/>
          </a:xfrm>
          <a:prstGeom prst="rect">
            <a:avLst/>
          </a:prstGeom>
        </p:spPr>
      </p:pic>
    </p:spTree>
    <p:extLst>
      <p:ext uri="{BB962C8B-B14F-4D97-AF65-F5344CB8AC3E}">
        <p14:creationId xmlns:p14="http://schemas.microsoft.com/office/powerpoint/2010/main" val="2805292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t>                 </a:t>
            </a:r>
            <a:endParaRPr lang="en-US" sz="2400" b="1" dirty="0"/>
          </a:p>
        </p:txBody>
      </p:sp>
      <p:sp>
        <p:nvSpPr>
          <p:cNvPr id="3" name="Content Placeholder 2"/>
          <p:cNvSpPr>
            <a:spLocks noGrp="1"/>
          </p:cNvSpPr>
          <p:nvPr>
            <p:ph idx="1"/>
          </p:nvPr>
        </p:nvSpPr>
        <p:spPr>
          <a:xfrm>
            <a:off x="838200" y="365124"/>
            <a:ext cx="10515600" cy="6492875"/>
          </a:xfrm>
        </p:spPr>
        <p:txBody>
          <a:bodyPr>
            <a:normAutofit fontScale="92500" lnSpcReduction="20000"/>
          </a:bodyPr>
          <a:lstStyle/>
          <a:p>
            <a:pPr marL="0" indent="0">
              <a:buNone/>
            </a:pPr>
            <a:r>
              <a:rPr lang="en-US" sz="2400" b="1" dirty="0" smtClean="0">
                <a:latin typeface="Arial" panose="020B0604020202020204" pitchFamily="34" charset="0"/>
                <a:cs typeface="Arial" panose="020B0604020202020204" pitchFamily="34" charset="0"/>
              </a:rPr>
              <a:t>GPT (GUID Partition Table):</a:t>
            </a:r>
            <a:endParaRPr lang="en-US" b="1"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GUID partition table (GPT) disks use unified extensible firmware interface (UEFI). </a:t>
            </a:r>
          </a:p>
          <a:p>
            <a:r>
              <a:rPr lang="en-US" sz="2600" dirty="0" smtClean="0">
                <a:latin typeface="Arial" panose="020B0604020202020204" pitchFamily="34" charset="0"/>
                <a:cs typeface="Arial" panose="020B0604020202020204" pitchFamily="34" charset="0"/>
              </a:rPr>
              <a:t>One advantage of GPT disks is that you can have more than four partitions on each disk. </a:t>
            </a:r>
          </a:p>
          <a:p>
            <a:r>
              <a:rPr lang="en-US" sz="2600" dirty="0" smtClean="0">
                <a:latin typeface="Arial" panose="020B0604020202020204" pitchFamily="34" charset="0"/>
                <a:cs typeface="Arial" panose="020B0604020202020204" pitchFamily="34" charset="0"/>
              </a:rPr>
              <a:t>GPT is also required for disks larger than 2 terabytes.</a:t>
            </a:r>
          </a:p>
          <a:p>
            <a:endParaRPr lang="en-US" sz="2600" b="1" dirty="0" smtClean="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Types of dynamic </a:t>
            </a:r>
            <a:r>
              <a:rPr lang="en-US" b="1" dirty="0" smtClean="0">
                <a:latin typeface="Arial" panose="020B0604020202020204" pitchFamily="34" charset="0"/>
                <a:cs typeface="Arial" panose="020B0604020202020204" pitchFamily="34" charset="0"/>
              </a:rPr>
              <a:t>volumes:</a:t>
            </a:r>
          </a:p>
          <a:p>
            <a:pPr marL="0" indent="0">
              <a:buNone/>
            </a:pPr>
            <a:r>
              <a:rPr lang="en-US" sz="2400" b="1" dirty="0" smtClean="0">
                <a:latin typeface="Arial" panose="020B0604020202020204" pitchFamily="34" charset="0"/>
                <a:cs typeface="Arial" panose="020B0604020202020204" pitchFamily="34" charset="0"/>
              </a:rPr>
              <a:t>Simple Volumes: </a:t>
            </a:r>
          </a:p>
          <a:p>
            <a:r>
              <a:rPr lang="en-US" sz="2400" dirty="0" smtClean="0">
                <a:latin typeface="Arial" panose="020B0604020202020204" pitchFamily="34" charset="0"/>
                <a:cs typeface="Arial" panose="020B0604020202020204" pitchFamily="34" charset="0"/>
              </a:rPr>
              <a:t>It’s just </a:t>
            </a:r>
            <a:r>
              <a:rPr lang="en-US" sz="2400" dirty="0">
                <a:latin typeface="Arial" panose="020B0604020202020204" pitchFamily="34" charset="0"/>
                <a:cs typeface="Arial" panose="020B0604020202020204" pitchFamily="34" charset="0"/>
              </a:rPr>
              <a:t>like the primary or logical partition of basic disk. If there is only one dynamic disk, we can only create simple volume</a:t>
            </a:r>
            <a:r>
              <a:rPr lang="en-US" sz="2400" dirty="0" smtClean="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A simple volume can be extended within the same disk or onto additional disks. </a:t>
            </a:r>
            <a:endParaRPr lang="en-US" sz="2400" dirty="0" smtClean="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Spanned </a:t>
            </a:r>
            <a:r>
              <a:rPr lang="en-US" sz="2400" b="1" dirty="0" smtClean="0">
                <a:latin typeface="Arial" panose="020B0604020202020204" pitchFamily="34" charset="0"/>
                <a:cs typeface="Arial" panose="020B0604020202020204" pitchFamily="34" charset="0"/>
              </a:rPr>
              <a:t>volumes:</a:t>
            </a:r>
          </a:p>
          <a:p>
            <a:pPr>
              <a:buFont typeface="Wingdings" panose="05000000000000000000" pitchFamily="2" charset="2"/>
              <a:buChar char="q"/>
            </a:pPr>
            <a:r>
              <a:rPr lang="en-US" sz="2600" dirty="0">
                <a:latin typeface="Arial" panose="020B0604020202020204" pitchFamily="34" charset="0"/>
                <a:cs typeface="Arial" panose="020B0604020202020204" pitchFamily="34" charset="0"/>
              </a:rPr>
              <a:t>C</a:t>
            </a:r>
            <a:r>
              <a:rPr lang="en-US" sz="2600" dirty="0" smtClean="0">
                <a:latin typeface="Arial" panose="020B0604020202020204" pitchFamily="34" charset="0"/>
                <a:cs typeface="Arial" panose="020B0604020202020204" pitchFamily="34" charset="0"/>
              </a:rPr>
              <a:t>onsist </a:t>
            </a:r>
            <a:r>
              <a:rPr lang="en-US" sz="2600" dirty="0">
                <a:latin typeface="Arial" panose="020B0604020202020204" pitchFamily="34" charset="0"/>
                <a:cs typeface="Arial" panose="020B0604020202020204" pitchFamily="34" charset="0"/>
              </a:rPr>
              <a:t>of at lease two dynamic disks. The areas of unallocated space used to create spanned volumes can be different sizes. </a:t>
            </a:r>
            <a:endParaRPr lang="en-US" sz="2600"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sz="2600" dirty="0">
                <a:latin typeface="Arial" panose="020B0604020202020204" pitchFamily="34" charset="0"/>
                <a:cs typeface="Arial" panose="020B0604020202020204" pitchFamily="34" charset="0"/>
              </a:rPr>
              <a:t>Spanned volumes are organized sequentially and are not fault tolerant. It also can be extended and mirrored.</a:t>
            </a:r>
            <a:r>
              <a:rPr lang="en-US" sz="2000" b="1" dirty="0" smtClean="0"/>
              <a:t/>
            </a:r>
            <a:br>
              <a:rPr lang="en-US" sz="2000" b="1" dirty="0" smtClean="0"/>
            </a:br>
            <a:endParaRPr lang="en-US" sz="2000" b="1" dirty="0" smtClean="0"/>
          </a:p>
          <a:p>
            <a:pPr marL="0" indent="0">
              <a:buNone/>
            </a:pPr>
            <a:endParaRPr lang="en-US" dirty="0"/>
          </a:p>
        </p:txBody>
      </p:sp>
    </p:spTree>
    <p:extLst>
      <p:ext uri="{BB962C8B-B14F-4D97-AF65-F5344CB8AC3E}">
        <p14:creationId xmlns:p14="http://schemas.microsoft.com/office/powerpoint/2010/main" val="2813648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flipV="1">
            <a:off x="838200" y="-1712891"/>
            <a:ext cx="10515600" cy="425003"/>
          </a:xfrm>
        </p:spPr>
        <p:txBody>
          <a:bodyPr>
            <a:normAutofit fontScale="90000"/>
          </a:bodyPr>
          <a:lstStyle/>
          <a:p>
            <a:endParaRPr lang="en-US" dirty="0"/>
          </a:p>
        </p:txBody>
      </p:sp>
      <p:sp>
        <p:nvSpPr>
          <p:cNvPr id="5" name="Content Placeholder 4"/>
          <p:cNvSpPr>
            <a:spLocks noGrp="1"/>
          </p:cNvSpPr>
          <p:nvPr>
            <p:ph idx="1"/>
          </p:nvPr>
        </p:nvSpPr>
        <p:spPr>
          <a:xfrm>
            <a:off x="838200" y="515154"/>
            <a:ext cx="10515600" cy="6237337"/>
          </a:xfrm>
        </p:spPr>
        <p:txBody>
          <a:bodyPr>
            <a:normAutofit/>
          </a:bodyPr>
          <a:lstStyle/>
          <a:p>
            <a:pPr marL="0" indent="0">
              <a:buNone/>
            </a:pPr>
            <a:r>
              <a:rPr lang="en-US" sz="2400" b="1" dirty="0" smtClean="0">
                <a:latin typeface="Arial" panose="020B0604020202020204" pitchFamily="34" charset="0"/>
                <a:cs typeface="Arial" panose="020B0604020202020204" pitchFamily="34" charset="0"/>
              </a:rPr>
              <a:t>Striped volumes</a:t>
            </a:r>
            <a:r>
              <a:rPr lang="en-US" sz="2400" b="1" dirty="0" smtClean="0"/>
              <a:t>:</a:t>
            </a:r>
          </a:p>
          <a:p>
            <a:r>
              <a:rPr lang="en-US" sz="2000" dirty="0" smtClean="0">
                <a:latin typeface="Arial" panose="020B0604020202020204" pitchFamily="34" charset="0"/>
                <a:cs typeface="Arial" panose="020B0604020202020204" pitchFamily="34" charset="0"/>
              </a:rPr>
              <a:t>Stripped volumes are </a:t>
            </a:r>
            <a:r>
              <a:rPr lang="en-US" sz="2000" dirty="0">
                <a:latin typeface="Arial" panose="020B0604020202020204" pitchFamily="34" charset="0"/>
                <a:cs typeface="Arial" panose="020B0604020202020204" pitchFamily="34" charset="0"/>
              </a:rPr>
              <a:t>composed of free space on two more disks, which is similar to spanned volumes.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However</a:t>
            </a:r>
            <a:r>
              <a:rPr lang="en-US" sz="2000" dirty="0">
                <a:latin typeface="Arial" panose="020B0604020202020204" pitchFamily="34" charset="0"/>
                <a:cs typeface="Arial" panose="020B0604020202020204" pitchFamily="34" charset="0"/>
              </a:rPr>
              <a:t>, the difference is that stripped volumes can improve the writing and reading speed of data by adding data to all disks at the same time.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striped volume cannot be mirrored or extended and is not fault tolerant</a:t>
            </a:r>
            <a:r>
              <a:rPr lang="en-US" sz="2000" dirty="0" smtClean="0">
                <a:latin typeface="Arial" panose="020B0604020202020204" pitchFamily="34" charset="0"/>
                <a:cs typeface="Arial" panose="020B0604020202020204" pitchFamily="34" charset="0"/>
              </a:rPr>
              <a:t>.</a:t>
            </a: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400" b="1" dirty="0" smtClean="0">
                <a:latin typeface="Arial" panose="020B0604020202020204" pitchFamily="34" charset="0"/>
                <a:cs typeface="Arial" panose="020B0604020202020204" pitchFamily="34" charset="0"/>
              </a:rPr>
              <a:t>Mirrored volumes:</a:t>
            </a:r>
          </a:p>
          <a:p>
            <a:r>
              <a:rPr lang="en-US" sz="2000" dirty="0" smtClean="0">
                <a:latin typeface="Arial" panose="020B0604020202020204" pitchFamily="34" charset="0"/>
                <a:cs typeface="Arial" panose="020B0604020202020204" pitchFamily="34" charset="0"/>
              </a:rPr>
              <a:t>Mirrored volumes are </a:t>
            </a:r>
            <a:r>
              <a:rPr lang="en-US" sz="2000" dirty="0">
                <a:latin typeface="Arial" panose="020B0604020202020204" pitchFamily="34" charset="0"/>
                <a:cs typeface="Arial" panose="020B0604020202020204" pitchFamily="34" charset="0"/>
              </a:rPr>
              <a:t>also known as RAID 1.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mirrored volume is a fault-tolerant partition that stores an exact copy of data from another disk. Mirrored volumes need two disks; if one disk fails another can be unaffected and work normally.</a:t>
            </a:r>
            <a:endParaRPr lang="en-US" sz="2000" b="1" dirty="0" smtClean="0">
              <a:latin typeface="Arial" panose="020B0604020202020204" pitchFamily="34" charset="0"/>
              <a:cs typeface="Arial" panose="020B0604020202020204" pitchFamily="34" charset="0"/>
            </a:endParaRPr>
          </a:p>
          <a:p>
            <a:pPr marL="0" indent="0">
              <a:buNone/>
            </a:pPr>
            <a:r>
              <a:rPr lang="en-US" b="1" dirty="0" smtClean="0"/>
              <a:t> </a:t>
            </a:r>
            <a:r>
              <a:rPr lang="en-US" sz="2400" b="1" dirty="0" smtClean="0"/>
              <a:t>RAID-5 </a:t>
            </a:r>
            <a:r>
              <a:rPr lang="en-US" sz="2400" b="1" dirty="0"/>
              <a:t>volumes</a:t>
            </a:r>
            <a:r>
              <a:rPr lang="en-US" sz="2400" dirty="0"/>
              <a:t> </a:t>
            </a:r>
            <a:r>
              <a:rPr lang="en-US" sz="2400" dirty="0" smtClean="0"/>
              <a:t>:</a:t>
            </a:r>
          </a:p>
          <a:p>
            <a:r>
              <a:rPr lang="en-US" sz="2000" dirty="0" smtClean="0">
                <a:latin typeface="Arial" panose="020B0604020202020204" pitchFamily="34" charset="0"/>
                <a:cs typeface="Arial" panose="020B0604020202020204" pitchFamily="34" charset="0"/>
              </a:rPr>
              <a:t>RAID-5 </a:t>
            </a:r>
            <a:r>
              <a:rPr lang="en-US" sz="2000" dirty="0">
                <a:latin typeface="Arial" panose="020B0604020202020204" pitchFamily="34" charset="0"/>
                <a:cs typeface="Arial" panose="020B0604020202020204" pitchFamily="34" charset="0"/>
              </a:rPr>
              <a:t>is a combination of striped and mirrored volume. </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It </a:t>
            </a:r>
            <a:r>
              <a:rPr lang="en-US" sz="2000" dirty="0">
                <a:latin typeface="Arial" panose="020B0604020202020204" pitchFamily="34" charset="0"/>
                <a:cs typeface="Arial" panose="020B0604020202020204" pitchFamily="34" charset="0"/>
              </a:rPr>
              <a:t>is fault tolerant and has a high writing and reading speed of data. RAID-5 volumes are available only on computers running server operating systems.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28645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87" y="257577"/>
            <a:ext cx="9105364" cy="6040192"/>
          </a:xfrm>
          <a:prstGeom prst="rect">
            <a:avLst/>
          </a:prstGeom>
        </p:spPr>
      </p:pic>
    </p:spTree>
    <p:extLst>
      <p:ext uri="{BB962C8B-B14F-4D97-AF65-F5344CB8AC3E}">
        <p14:creationId xmlns:p14="http://schemas.microsoft.com/office/powerpoint/2010/main" val="16592198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33" y="0"/>
            <a:ext cx="11177789" cy="1325563"/>
          </a:xfrm>
        </p:spPr>
        <p:txBody>
          <a:bodyPr>
            <a:normAutofit/>
          </a:bodyPr>
          <a:lstStyle/>
          <a:p>
            <a:r>
              <a:rPr lang="en-US" sz="6000" b="1" dirty="0" smtClean="0">
                <a:latin typeface="Arial" panose="020B0604020202020204" pitchFamily="34" charset="0"/>
                <a:cs typeface="Arial" panose="020B0604020202020204" pitchFamily="34" charset="0"/>
              </a:rPr>
              <a:t>SATA</a:t>
            </a:r>
            <a:r>
              <a:rPr lang="en-US" b="1" dirty="0" smtClean="0"/>
              <a:t> </a:t>
            </a:r>
            <a:r>
              <a:rPr lang="en-US" sz="6000" dirty="0" smtClean="0"/>
              <a:t>(</a:t>
            </a:r>
            <a:r>
              <a:rPr lang="en-US" sz="3600" dirty="0" smtClean="0">
                <a:latin typeface="Arial" panose="020B0604020202020204" pitchFamily="34" charset="0"/>
                <a:cs typeface="Arial" panose="020B0604020202020204" pitchFamily="34" charset="0"/>
              </a:rPr>
              <a:t>Serial Advanced Technology Attachment</a:t>
            </a:r>
            <a:r>
              <a:rPr lang="en-US" sz="6000" dirty="0" smtClean="0"/>
              <a:t>)</a:t>
            </a:r>
            <a:endParaRPr lang="en-US" sz="6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918" y="1596200"/>
            <a:ext cx="6113172" cy="47822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73304" y="1410285"/>
            <a:ext cx="513384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Sata is a type of cables and connections.</a:t>
            </a:r>
            <a:endParaRPr lang="en-US" sz="2800" dirty="0">
              <a:latin typeface="Arial" panose="020B0604020202020204" pitchFamily="34" charset="0"/>
              <a:cs typeface="Arial" panose="020B0604020202020204" pitchFamily="34" charset="0"/>
            </a:endParaRPr>
          </a:p>
        </p:txBody>
      </p:sp>
      <p:sp>
        <p:nvSpPr>
          <p:cNvPr id="6" name="TextBox 5"/>
          <p:cNvSpPr txBox="1"/>
          <p:nvPr/>
        </p:nvSpPr>
        <p:spPr>
          <a:xfrm>
            <a:off x="673304" y="2483355"/>
            <a:ext cx="5133842"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Used for connecting devices like optical drives and hard drives to the motherboard</a:t>
            </a:r>
            <a:r>
              <a:rPr lang="en-US" sz="2800" dirty="0" smtClean="0"/>
              <a:t>.</a:t>
            </a:r>
            <a:endParaRPr lang="en-US" sz="2800" dirty="0"/>
          </a:p>
        </p:txBody>
      </p:sp>
      <p:sp>
        <p:nvSpPr>
          <p:cNvPr id="7" name="TextBox 6"/>
          <p:cNvSpPr txBox="1"/>
          <p:nvPr/>
        </p:nvSpPr>
        <p:spPr>
          <a:xfrm>
            <a:off x="673304" y="3987313"/>
            <a:ext cx="513384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a:t>
            </a:r>
            <a:r>
              <a:rPr lang="en-US" sz="2800" dirty="0" smtClean="0">
                <a:latin typeface="Arial" panose="020B0604020202020204" pitchFamily="34" charset="0"/>
                <a:cs typeface="Arial" panose="020B0604020202020204" pitchFamily="34" charset="0"/>
              </a:rPr>
              <a:t>upports speeds from 187.5 MB/s to 1,969 MB/s. </a:t>
            </a:r>
            <a:endParaRPr lang="en-US" sz="2800" dirty="0">
              <a:latin typeface="Arial" panose="020B0604020202020204" pitchFamily="34" charset="0"/>
              <a:cs typeface="Arial" panose="020B0604020202020204" pitchFamily="34" charset="0"/>
            </a:endParaRPr>
          </a:p>
        </p:txBody>
      </p:sp>
      <p:sp>
        <p:nvSpPr>
          <p:cNvPr id="8" name="TextBox 7"/>
          <p:cNvSpPr txBox="1"/>
          <p:nvPr/>
        </p:nvSpPr>
        <p:spPr>
          <a:xfrm>
            <a:off x="673304" y="5092189"/>
            <a:ext cx="51338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Sata is </a:t>
            </a:r>
            <a:r>
              <a:rPr lang="en-US" sz="2800" b="1" dirty="0" smtClean="0">
                <a:latin typeface="Arial" panose="020B0604020202020204" pitchFamily="34" charset="0"/>
                <a:cs typeface="Arial" panose="020B0604020202020204" pitchFamily="34" charset="0"/>
              </a:rPr>
              <a:t>Hot Swappable</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1588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anose="020B0604020202020204" pitchFamily="34" charset="0"/>
                <a:cs typeface="Arial" panose="020B0604020202020204" pitchFamily="34" charset="0"/>
              </a:rPr>
              <a:t>CONNECTOR TYPES &amp; PIN DETAILS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1" y="1939636"/>
            <a:ext cx="8286366" cy="4558145"/>
          </a:xfrm>
        </p:spPr>
        <p:txBody>
          <a:bodyPr/>
          <a:lstStyle/>
          <a:p>
            <a:r>
              <a:rPr lang="en-US" dirty="0"/>
              <a:t> </a:t>
            </a:r>
            <a:r>
              <a:rPr lang="en-US" b="1" dirty="0" smtClean="0">
                <a:solidFill>
                  <a:schemeClr val="tx1">
                    <a:lumMod val="85000"/>
                    <a:lumOff val="15000"/>
                  </a:schemeClr>
                </a:solidFill>
              </a:rPr>
              <a:t>PS/2 </a:t>
            </a:r>
            <a:r>
              <a:rPr lang="en-US" b="1" dirty="0">
                <a:solidFill>
                  <a:schemeClr val="tx1">
                    <a:lumMod val="85000"/>
                    <a:lumOff val="15000"/>
                  </a:schemeClr>
                </a:solidFill>
              </a:rPr>
              <a:t>port</a:t>
            </a:r>
            <a:r>
              <a:rPr lang="en-US" dirty="0">
                <a:solidFill>
                  <a:schemeClr val="tx1">
                    <a:lumMod val="85000"/>
                    <a:lumOff val="15000"/>
                  </a:schemeClr>
                </a:solidFill>
              </a:rPr>
              <a:t> -</a:t>
            </a:r>
            <a:r>
              <a:rPr lang="en-US" dirty="0" smtClean="0">
                <a:solidFill>
                  <a:schemeClr val="tx1">
                    <a:lumMod val="85000"/>
                    <a:lumOff val="15000"/>
                  </a:schemeClr>
                </a:solidFill>
              </a:rPr>
              <a:t> </a:t>
            </a:r>
            <a:r>
              <a:rPr lang="en-US" dirty="0">
                <a:solidFill>
                  <a:schemeClr val="tx1">
                    <a:lumMod val="85000"/>
                    <a:lumOff val="15000"/>
                  </a:schemeClr>
                </a:solidFill>
              </a:rPr>
              <a:t>6-pin </a:t>
            </a:r>
            <a:r>
              <a:rPr lang="en-US" dirty="0" smtClean="0">
                <a:solidFill>
                  <a:schemeClr val="tx1">
                    <a:lumMod val="85000"/>
                    <a:lumOff val="15000"/>
                  </a:schemeClr>
                </a:solidFill>
              </a:rPr>
              <a:t>mini DIN-Connectors.</a:t>
            </a:r>
          </a:p>
          <a:p>
            <a:pPr lvl="1"/>
            <a:r>
              <a:rPr lang="en-US" dirty="0"/>
              <a:t> </a:t>
            </a:r>
            <a:r>
              <a:rPr lang="en-US" dirty="0" smtClean="0"/>
              <a:t>This was introduced </a:t>
            </a:r>
            <a:r>
              <a:rPr lang="en-US" dirty="0"/>
              <a:t>in </a:t>
            </a:r>
            <a:r>
              <a:rPr lang="en-US" dirty="0" smtClean="0"/>
              <a:t>1987.</a:t>
            </a:r>
          </a:p>
          <a:p>
            <a:pPr lvl="1"/>
            <a:r>
              <a:rPr lang="en-US" dirty="0"/>
              <a:t>The PS/2 keyboard interface was electrically the same as for the 5-pin DIN connector on former </a:t>
            </a:r>
            <a:r>
              <a:rPr lang="en-US" dirty="0" smtClean="0"/>
              <a:t>,AT keyboards.</a:t>
            </a:r>
            <a:endParaRPr lang="en-US" dirty="0" smtClean="0">
              <a:solidFill>
                <a:schemeClr val="tx1">
                  <a:lumMod val="75000"/>
                  <a:lumOff val="25000"/>
                </a:schemeClr>
              </a:solidFill>
            </a:endParaRPr>
          </a:p>
          <a:p>
            <a:r>
              <a:rPr lang="en-US" dirty="0"/>
              <a:t>USB ports</a:t>
            </a:r>
            <a:r>
              <a:rPr lang="en-US" dirty="0">
                <a:solidFill>
                  <a:schemeClr val="tx1">
                    <a:lumMod val="85000"/>
                    <a:lumOff val="15000"/>
                  </a:schemeClr>
                </a:solidFill>
              </a:rPr>
              <a:t> </a:t>
            </a:r>
            <a:r>
              <a:rPr lang="en-US" dirty="0" smtClean="0">
                <a:solidFill>
                  <a:schemeClr val="tx1">
                    <a:lumMod val="85000"/>
                    <a:lumOff val="15000"/>
                  </a:schemeClr>
                </a:solidFill>
              </a:rPr>
              <a:t>-</a:t>
            </a:r>
          </a:p>
          <a:p>
            <a:pPr marL="0" indent="0">
              <a:buNone/>
            </a:pPr>
            <a:endParaRPr lang="en-US" dirty="0">
              <a:solidFill>
                <a:schemeClr val="tx1">
                  <a:lumMod val="85000"/>
                  <a:lumOff val="15000"/>
                </a:schemeClr>
              </a:solidFill>
            </a:endParaRPr>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566" y="1690688"/>
            <a:ext cx="2610233"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297073" y="4218708"/>
            <a:ext cx="2265218" cy="2279073"/>
          </a:xfrm>
          <a:prstGeom prst="rect">
            <a:avLst/>
          </a:prstGeom>
        </p:spPr>
      </p:pic>
    </p:spTree>
    <p:extLst>
      <p:ext uri="{BB962C8B-B14F-4D97-AF65-F5344CB8AC3E}">
        <p14:creationId xmlns:p14="http://schemas.microsoft.com/office/powerpoint/2010/main" val="412603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training\Desktop\k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730" y="2726432"/>
            <a:ext cx="3079431" cy="2646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9298" y="1632857"/>
            <a:ext cx="2723823" cy="923330"/>
          </a:xfrm>
          <a:prstGeom prst="rect">
            <a:avLst/>
          </a:prstGeom>
          <a:noFill/>
        </p:spPr>
        <p:txBody>
          <a:bodyPr wrap="none" rtlCol="0">
            <a:spAutoFit/>
          </a:bodyPr>
          <a:lstStyle/>
          <a:p>
            <a:r>
              <a:rPr lang="en-US" sz="5400" dirty="0" smtClean="0">
                <a:latin typeface="Arial" panose="020B0604020202020204" pitchFamily="34" charset="0"/>
                <a:cs typeface="Arial" panose="020B0604020202020204" pitchFamily="34" charset="0"/>
              </a:rPr>
              <a:t>MOUSE</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15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1141495" y="411358"/>
            <a:ext cx="5955477" cy="840230"/>
          </a:xfrm>
          <a:prstGeom prst="rect">
            <a:avLst/>
          </a:prstGeom>
          <a:noFill/>
        </p:spPr>
        <p:txBody>
          <a:bodyPr vert="horz" wrap="none" lIns="91440" tIns="45720" rIns="91440" bIns="4572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algn="ctr"/>
            <a:r>
              <a:rPr lang="en-US" sz="5400" dirty="0">
                <a:ln w="0"/>
                <a:solidFill>
                  <a:schemeClr val="tx1"/>
                </a:solidFill>
              </a:rPr>
              <a:t>Mechanical mouse</a:t>
            </a:r>
          </a:p>
        </p:txBody>
      </p:sp>
      <p:sp>
        <p:nvSpPr>
          <p:cNvPr id="2" name="Rectangle 1"/>
          <p:cNvSpPr/>
          <p:nvPr/>
        </p:nvSpPr>
        <p:spPr>
          <a:xfrm>
            <a:off x="638136" y="1844783"/>
            <a:ext cx="5867167" cy="2677656"/>
          </a:xfrm>
          <a:prstGeom prst="rect">
            <a:avLst/>
          </a:prstGeom>
        </p:spPr>
        <p:txBody>
          <a:bodyPr wrap="square">
            <a:spAutoFit/>
          </a:bodyPr>
          <a:lstStyle/>
          <a:p>
            <a:pPr algn="just"/>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 mechanical mouse is a computer mouse that contains a metal or rubber ball on its under side. When the ball is rolled in any direction, sensors inside the mouse detect this motion and move the on-screen mouse pointer in the same direction</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972" y="1844783"/>
            <a:ext cx="4911287" cy="3326884"/>
          </a:xfrm>
          <a:prstGeom prst="rect">
            <a:avLst/>
          </a:prstGeom>
        </p:spPr>
      </p:pic>
    </p:spTree>
    <p:extLst>
      <p:ext uri="{BB962C8B-B14F-4D97-AF65-F5344CB8AC3E}">
        <p14:creationId xmlns:p14="http://schemas.microsoft.com/office/powerpoint/2010/main" val="10200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80855" y="476672"/>
            <a:ext cx="4608954" cy="840230"/>
          </a:xfrm>
          <a:prstGeom prst="rect">
            <a:avLst/>
          </a:prstGeom>
          <a:noFill/>
        </p:spPr>
        <p:txBody>
          <a:bodyPr vert="horz" wrap="none" lIns="91440" tIns="45720" rIns="91440" bIns="45720" rtlCol="0">
            <a:spAutoFit/>
          </a:bodyPr>
          <a:lstStyle/>
          <a:p>
            <a:pPr marL="0" indent="0" algn="ctr">
              <a:buNone/>
            </a:pPr>
            <a:r>
              <a:rPr lang="en-US" sz="5400" dirty="0">
                <a:ln w="0"/>
                <a:solidFill>
                  <a:schemeClr val="tx1"/>
                </a:solidFill>
              </a:rPr>
              <a:t>Optical Mouse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007" y="4216780"/>
            <a:ext cx="2641674" cy="1933705"/>
          </a:xfrm>
          <a:prstGeom prst="rect">
            <a:avLst/>
          </a:prstGeom>
        </p:spPr>
      </p:pic>
      <p:sp>
        <p:nvSpPr>
          <p:cNvPr id="2" name="Rectangle 1"/>
          <p:cNvSpPr/>
          <p:nvPr/>
        </p:nvSpPr>
        <p:spPr>
          <a:xfrm>
            <a:off x="574711" y="1942021"/>
            <a:ext cx="7632848" cy="1815882"/>
          </a:xfrm>
          <a:prstGeom prst="rect">
            <a:avLst/>
          </a:prstGeom>
        </p:spPr>
        <p:txBody>
          <a:bodyPr wrap="square">
            <a:spAutoFit/>
          </a:bodyPr>
          <a:lstStyle/>
          <a:p>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This type of mouse utilizes light-emitting diodes (LED) or laser to help track movement. These mice are identified by examining the bottom of the mouse.</a:t>
            </a:r>
            <a:endParaRPr lang="en-US" sz="2800" dirty="0">
              <a:solidFill>
                <a:srgbClr val="00000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357" y="1680764"/>
            <a:ext cx="2466975" cy="1847850"/>
          </a:xfrm>
          <a:prstGeom prst="rect">
            <a:avLst/>
          </a:prstGeom>
        </p:spPr>
      </p:pic>
    </p:spTree>
    <p:extLst>
      <p:ext uri="{BB962C8B-B14F-4D97-AF65-F5344CB8AC3E}">
        <p14:creationId xmlns:p14="http://schemas.microsoft.com/office/powerpoint/2010/main" val="2368087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2267</TotalTime>
  <Words>1201</Words>
  <Application>Microsoft Office PowerPoint</Application>
  <PresentationFormat>Widescreen</PresentationFormat>
  <Paragraphs>284</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Times New Roman</vt:lpstr>
      <vt:lpstr>Verdana</vt:lpstr>
      <vt:lpstr>Wingdings</vt:lpstr>
      <vt:lpstr>Office Theme</vt:lpstr>
      <vt:lpstr>PowerPoint Presentation</vt:lpstr>
      <vt:lpstr>What is a Computer ?</vt:lpstr>
      <vt:lpstr>HARDWARE &amp; SOFTWARE</vt:lpstr>
      <vt:lpstr>KEYBOARD</vt:lpstr>
      <vt:lpstr>WORKING PRINCIPLE</vt:lpstr>
      <vt:lpstr>CONNECTOR TYPES &amp; PIN DETAILS</vt:lpstr>
      <vt:lpstr>PowerPoint Presentation</vt:lpstr>
      <vt:lpstr>PowerPoint Presentation</vt:lpstr>
      <vt:lpstr>PowerPoint Presentation</vt:lpstr>
      <vt:lpstr>PowerPoint Presentation</vt:lpstr>
      <vt:lpstr>SCANNERS</vt:lpstr>
      <vt:lpstr>TYPES OF SCANNERS</vt:lpstr>
      <vt:lpstr>FLATBED SCANNER</vt:lpstr>
      <vt:lpstr>WORKING OF FLAT BED</vt:lpstr>
      <vt:lpstr>PowerPoint Presentation</vt:lpstr>
      <vt:lpstr>PowerPoint Presentation</vt:lpstr>
      <vt:lpstr>CRT monitor (Cathode Ray Tube):</vt:lpstr>
      <vt:lpstr>Laser printer:</vt:lpstr>
      <vt:lpstr>Inkjet Printer </vt:lpstr>
      <vt:lpstr>CPU</vt:lpstr>
      <vt:lpstr>BLOCK DIAGRAM OF CPU</vt:lpstr>
      <vt:lpstr>CPU BLOCKS</vt:lpstr>
      <vt:lpstr>PROCESSOR FAMILIES</vt:lpstr>
      <vt:lpstr>RISC AND CISC</vt:lpstr>
      <vt:lpstr>OPERATION</vt:lpstr>
      <vt:lpstr>MULTIPROCESSING</vt:lpstr>
      <vt:lpstr>MULTIPROGRAMMING</vt:lpstr>
      <vt:lpstr>MULTITASKING</vt:lpstr>
      <vt:lpstr>MULTITHREADING</vt:lpstr>
      <vt:lpstr>HYPER-THREADING</vt:lpstr>
      <vt:lpstr>ROM (Read Only Memory)</vt:lpstr>
      <vt:lpstr>TYPES OF ROM</vt:lpstr>
      <vt:lpstr>PowerPoint Presentation</vt:lpstr>
      <vt:lpstr>RAM (Random Access Memory)</vt:lpstr>
      <vt:lpstr>                   TYPES</vt:lpstr>
      <vt:lpstr>PowerPoint Presentation</vt:lpstr>
      <vt:lpstr>TYPES OF DRAM</vt:lpstr>
      <vt:lpstr>What is DDR?</vt:lpstr>
      <vt:lpstr>Comparison between DDR1,DDR2 &amp; DDR3</vt:lpstr>
      <vt:lpstr>Cache Memory</vt:lpstr>
      <vt:lpstr>Levels of Cache Memory</vt:lpstr>
      <vt:lpstr>MOTHERBOARD</vt:lpstr>
      <vt:lpstr>Types Of Motherboard</vt:lpstr>
      <vt:lpstr>Types Of Motherboard</vt:lpstr>
      <vt:lpstr>Types Of Motherboard</vt:lpstr>
      <vt:lpstr>Motherboard Components </vt:lpstr>
      <vt:lpstr>Motherboard Components</vt:lpstr>
      <vt:lpstr>PowerPoint Presentation</vt:lpstr>
      <vt:lpstr>SMPS(Switching-mode power supply)</vt:lpstr>
      <vt:lpstr>Basic blocks of an SMPS</vt:lpstr>
      <vt:lpstr>Working of SMPS</vt:lpstr>
      <vt:lpstr>Block diagram of SMPS</vt:lpstr>
      <vt:lpstr>                                Hard Disk</vt:lpstr>
      <vt:lpstr> Hard disk Partitions:        </vt:lpstr>
      <vt:lpstr>PowerPoint Presentation</vt:lpstr>
      <vt:lpstr>                 </vt:lpstr>
      <vt:lpstr>PowerPoint Presentation</vt:lpstr>
      <vt:lpstr>PowerPoint Presentation</vt:lpstr>
      <vt:lpstr>SATA (Serial Advanced Technology Attachment)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FUNDAMENTALS</dc:title>
  <dc:creator>Mayekar, Gaurav</dc:creator>
  <cp:lastModifiedBy>Mayekar, Gaurav</cp:lastModifiedBy>
  <cp:revision>100</cp:revision>
  <dcterms:created xsi:type="dcterms:W3CDTF">2018-03-09T11:33:37Z</dcterms:created>
  <dcterms:modified xsi:type="dcterms:W3CDTF">2018-03-16T07:32:01Z</dcterms:modified>
</cp:coreProperties>
</file>